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8" r:id="rId12"/>
    <p:sldId id="265" r:id="rId13"/>
    <p:sldId id="266" r:id="rId14"/>
    <p:sldId id="273" r:id="rId15"/>
    <p:sldId id="274" r:id="rId16"/>
    <p:sldId id="267" r:id="rId17"/>
    <p:sldId id="269" r:id="rId18"/>
    <p:sldId id="277" r:id="rId1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grpSp>
        <p:nvGrpSpPr>
          <p:cNvPr id="2050" name="组合 2049"/>
          <p:cNvGrpSpPr/>
          <p:nvPr/>
        </p:nvGrpSpPr>
        <p:grpSpPr>
          <a:xfrm>
            <a:off x="0" y="927100"/>
            <a:ext cx="8991600" cy="4495800"/>
            <a:chOff x="0" y="0"/>
            <a:chExt cx="5664" cy="2832"/>
          </a:xfrm>
        </p:grpSpPr>
        <p:sp>
          <p:nvSpPr>
            <p:cNvPr id="2051" name="圆角矩形 2050"/>
            <p:cNvSpPr/>
            <p:nvPr userDrawn="1"/>
          </p:nvSpPr>
          <p:spPr>
            <a:xfrm>
              <a:off x="432" y="720"/>
              <a:ext cx="4656" cy="2112"/>
            </a:xfrm>
            <a:prstGeom prst="roundRect">
              <a:avLst>
                <a:gd name="adj" fmla="val 1666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2" name="矩形 2051"/>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3" name="任意多边形 2052"/>
            <p:cNvSpPr/>
            <p:nvPr userDrawn="1"/>
          </p:nvSpPr>
          <p:spPr>
            <a:xfrm>
              <a:off x="0" y="288"/>
              <a:ext cx="5664" cy="1152"/>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2054" name="直接连接符 2053"/>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标题 2054"/>
          <p:cNvSpPr>
            <a:spLocks noGrp="1"/>
          </p:cNvSpPr>
          <p:nvPr>
            <p:ph type="ctrTitle"/>
          </p:nvPr>
        </p:nvSpPr>
        <p:spPr>
          <a:xfrm>
            <a:off x="228600" y="1427163"/>
            <a:ext cx="8077200" cy="1609725"/>
          </a:xfrm>
          <a:prstGeom prst="rect">
            <a:avLst/>
          </a:prstGeom>
          <a:noFill/>
          <a:ln w="9525">
            <a:noFill/>
          </a:ln>
        </p:spPr>
        <p:txBody>
          <a:bodyPr anchor="ctr" anchorCtr="0"/>
          <a:lstStyle>
            <a:lvl1pPr lvl="0">
              <a:buClrTx/>
              <a:buSzTx/>
              <a:buFontTx/>
              <a:defRPr sz="4600"/>
            </a:lvl1pPr>
          </a:lstStyle>
          <a:p>
            <a:pPr lvl="0"/>
            <a:r>
              <a:rPr lang="zh-CN" altLang="en-US"/>
              <a:t>单击此处编辑母版标题样式</a:t>
            </a:r>
            <a:endParaRPr lang="zh-CN" altLang="en-US"/>
          </a:p>
        </p:txBody>
      </p:sp>
      <p:sp>
        <p:nvSpPr>
          <p:cNvPr id="2056" name="副标题 2055"/>
          <p:cNvSpPr>
            <a:spLocks noGrp="1"/>
          </p:cNvSpPr>
          <p:nvPr>
            <p:ph type="subTitle" idx="1"/>
          </p:nvPr>
        </p:nvSpPr>
        <p:spPr>
          <a:xfrm>
            <a:off x="1066800" y="3441700"/>
            <a:ext cx="6629400" cy="1676400"/>
          </a:xfrm>
          <a:prstGeom prst="rect">
            <a:avLst/>
          </a:prstGeom>
          <a:noFill/>
          <a:ln w="9525">
            <a:noFill/>
          </a:ln>
        </p:spPr>
        <p:txBody>
          <a:bodyPr anchor="t" anchorCtr="0"/>
          <a:lstStyle>
            <a:lvl1pPr marL="0" lvl="0" indent="0">
              <a:buClr>
                <a:schemeClr val="hlink"/>
              </a:buClr>
              <a:buSzPct val="80000"/>
              <a:buFont typeface="Wingdings" panose="05000000000000000000" pitchFamily="2" charset="2"/>
              <a:buNone/>
              <a:defRPr/>
            </a:lvl1pPr>
            <a:lvl2pPr marL="457200" lvl="1" indent="0" algn="ctr">
              <a:buClr>
                <a:schemeClr val="accent1"/>
              </a:buClr>
              <a:buSzPct val="70000"/>
              <a:buFont typeface="Wingdings" panose="05000000000000000000" pitchFamily="2" charset="2"/>
              <a:buNone/>
              <a:defRPr/>
            </a:lvl2pPr>
            <a:lvl3pPr marL="914400" lvl="2" indent="0" algn="ctr">
              <a:buClr>
                <a:schemeClr val="bg2"/>
              </a:buClr>
              <a:buSzPct val="65000"/>
              <a:buFont typeface="Wingdings" panose="05000000000000000000" pitchFamily="2" charset="2"/>
              <a:buNone/>
              <a:defRPr/>
            </a:lvl3pPr>
            <a:lvl4pPr marL="1371600" lvl="3" indent="0" algn="ctr">
              <a:buClr>
                <a:schemeClr val="hlink"/>
              </a:buClr>
              <a:buSzPct val="60000"/>
              <a:buFont typeface="Wingdings" panose="05000000000000000000" pitchFamily="2" charset="2"/>
              <a:buNone/>
              <a:defRPr/>
            </a:lvl4pPr>
            <a:lvl5pPr marL="1828800" lvl="4" indent="0" algn="ctr">
              <a:buClr>
                <a:schemeClr val="bg2"/>
              </a:buClr>
              <a:buSzPct val="40000"/>
              <a:buFont typeface="Wingdings" panose="05000000000000000000" pitchFamily="2" charset="2"/>
              <a:buNone/>
              <a:defRPr/>
            </a:lvl5pPr>
          </a:lstStyle>
          <a:p>
            <a:pPr lvl="0"/>
            <a:r>
              <a:rPr lang="zh-CN" altLang="en-US"/>
              <a:t>单击此处编辑母版副标题样式</a:t>
            </a:r>
            <a:endParaRPr lang="zh-CN" altLang="en-US"/>
          </a:p>
        </p:txBody>
      </p:sp>
      <p:sp>
        <p:nvSpPr>
          <p:cNvPr id="2057" name="日期占位符 2056"/>
          <p:cNvSpPr>
            <a:spLocks noGrp="1"/>
          </p:cNvSpPr>
          <p:nvPr>
            <p:ph type="dt" sz="half" idx="2"/>
          </p:nvPr>
        </p:nvSpPr>
        <p:spPr>
          <a:xfrm>
            <a:off x="457200" y="6248400"/>
            <a:ext cx="2133600" cy="471488"/>
          </a:xfrm>
          <a:prstGeom prst="rect">
            <a:avLst/>
          </a:prstGeom>
          <a:noFill/>
          <a:ln w="9525">
            <a:noFill/>
          </a:ln>
        </p:spPr>
        <p:txBody>
          <a:bodyPr anchor="b" anchorCtr="0"/>
          <a:lstStyle>
            <a:lvl1pPr>
              <a:defRPr sz="1200"/>
            </a:lvl1pPr>
          </a:lstStyle>
          <a:p>
            <a:endParaRPr lang="zh-CN" altLang="en-US">
              <a:latin typeface="Arial" panose="020B0604020202020204" pitchFamily="34" charset="0"/>
            </a:endParaRPr>
          </a:p>
        </p:txBody>
      </p:sp>
      <p:sp>
        <p:nvSpPr>
          <p:cNvPr id="2058" name="页脚占位符 2057"/>
          <p:cNvSpPr>
            <a:spLocks noGrp="1"/>
          </p:cNvSpPr>
          <p:nvPr>
            <p:ph type="ftr" sz="quarter" idx="3"/>
          </p:nvPr>
        </p:nvSpPr>
        <p:spPr>
          <a:xfrm>
            <a:off x="3124200" y="6253163"/>
            <a:ext cx="2895600" cy="457200"/>
          </a:xfrm>
          <a:prstGeom prst="rect">
            <a:avLst/>
          </a:prstGeom>
          <a:noFill/>
          <a:ln w="9525">
            <a:noFill/>
          </a:ln>
        </p:spPr>
        <p:txBody>
          <a:bodyPr anchor="b" anchorCtr="0"/>
          <a:lstStyle>
            <a:lvl1pPr algn="ctr">
              <a:defRPr sz="1200"/>
            </a:lvl1pPr>
          </a:lstStyle>
          <a:p>
            <a:endParaRPr lang="zh-CN" altLang="en-US">
              <a:latin typeface="Arial" panose="020B0604020202020204" pitchFamily="34" charset="0"/>
            </a:endParaRPr>
          </a:p>
        </p:txBody>
      </p:sp>
      <p:sp>
        <p:nvSpPr>
          <p:cNvPr id="2059" name="灯片编号占位符 2058"/>
          <p:cNvSpPr>
            <a:spLocks noGrp="1"/>
          </p:cNvSpPr>
          <p:nvPr>
            <p:ph type="sldNum" sz="quarter" idx="4"/>
          </p:nvPr>
        </p:nvSpPr>
        <p:spPr>
          <a:xfrm>
            <a:off x="6553200" y="6248400"/>
            <a:ext cx="2133600" cy="471488"/>
          </a:xfrm>
          <a:prstGeom prst="rect">
            <a:avLst/>
          </a:prstGeom>
          <a:noFill/>
          <a:ln w="9525">
            <a:noFill/>
          </a:ln>
        </p:spPr>
        <p:txBody>
          <a:bodyPr anchor="b" anchorCtr="0"/>
          <a:lstStyle>
            <a:lvl1pPr algn="r">
              <a:defRPr sz="1200">
                <a:latin typeface="Arial Black" panose="020B0A04020102020204" pitchFamily="2" charset="0"/>
              </a:defRPr>
            </a:lvl1pPr>
          </a:lstStyle>
          <a:p>
            <a:fld id="{9A0DB2DC-4C9A-4742-B13C-FB6460FD3503}" type="slidenum">
              <a:rPr lang="zh-CN" altLang="en-US"/>
            </a:fld>
            <a:endParaRPr lang="zh-CN" altLang="en-US">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33496"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3152" cy="44196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51248" y="1600200"/>
            <a:ext cx="3883152" cy="44196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grpSp>
        <p:nvGrpSpPr>
          <p:cNvPr id="1026" name="组合 1025"/>
          <p:cNvGrpSpPr/>
          <p:nvPr/>
        </p:nvGrpSpPr>
        <p:grpSpPr>
          <a:xfrm>
            <a:off x="0" y="152400"/>
            <a:ext cx="8686800" cy="6096000"/>
            <a:chOff x="0" y="0"/>
            <a:chExt cx="5472" cy="3840"/>
          </a:xfrm>
        </p:grpSpPr>
        <p:sp>
          <p:nvSpPr>
            <p:cNvPr id="1027" name="圆角矩形 1026"/>
            <p:cNvSpPr/>
            <p:nvPr/>
          </p:nvSpPr>
          <p:spPr>
            <a:xfrm>
              <a:off x="240" y="240"/>
              <a:ext cx="5232" cy="3600"/>
            </a:xfrm>
            <a:prstGeom prst="roundRect">
              <a:avLst>
                <a:gd name="adj" fmla="val 1372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1028" name="任意多边形 1027"/>
            <p:cNvSpPr/>
            <p:nvPr/>
          </p:nvSpPr>
          <p:spPr>
            <a:xfrm>
              <a:off x="0" y="0"/>
              <a:ext cx="5376" cy="768"/>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1029" name="直接连接符 1028"/>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30" name="标题 1029"/>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31" name="文本占位符 1030"/>
          <p:cNvSpPr>
            <a:spLocks noGrp="1"/>
          </p:cNvSpPr>
          <p:nvPr>
            <p:ph type="body" idx="1"/>
          </p:nvPr>
        </p:nvSpPr>
        <p:spPr>
          <a:xfrm>
            <a:off x="609600" y="1600200"/>
            <a:ext cx="7924800" cy="44196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2" name="日期占位符 1031"/>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vl1pPr>
          </a:lstStyle>
          <a:p>
            <a:pPr lvl="0"/>
            <a:endParaRPr lang="zh-CN" altLang="en-US">
              <a:latin typeface="Arial" panose="020B0604020202020204" pitchFamily="34" charset="0"/>
            </a:endParaRPr>
          </a:p>
        </p:txBody>
      </p:sp>
      <p:sp>
        <p:nvSpPr>
          <p:cNvPr id="1033" name="页脚占位符 1032"/>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vl1pPr>
          </a:lstStyle>
          <a:p>
            <a:pPr lvl="0"/>
            <a:endParaRPr lang="zh-CN" altLang="en-US">
              <a:latin typeface="Arial" panose="020B0604020202020204" pitchFamily="34" charset="0"/>
            </a:endParaRPr>
          </a:p>
        </p:txBody>
      </p:sp>
      <p:sp>
        <p:nvSpPr>
          <p:cNvPr id="1034" name="灯片编号占位符 1033"/>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Arial Black" panose="020B0A04020102020204" pitchFamily="2" charset="0"/>
              </a:defRPr>
            </a:lvl1pPr>
          </a:lstStyle>
          <a:p>
            <a:pPr lvl="0"/>
            <a:fld id="{9A0DB2DC-4C9A-4742-B13C-FB6460FD3503}" type="slidenum">
              <a:rPr lang="zh-CN" altLang="en-US"/>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p:txBody>
          <a:bodyPr anchor="ctr" anchorCtr="0"/>
          <a:lstStyle/>
          <a:p>
            <a:pPr defTabSz="914400">
              <a:buSzTx/>
              <a:buFontTx/>
              <a:buNone/>
            </a:pPr>
            <a:r>
              <a:rPr lang="en-US" altLang="zh-CN" b="1" kern="1200" baseline="0">
                <a:latin typeface="Arial" panose="020B0604020202020204" pitchFamily="34" charset="0"/>
                <a:ea typeface="宋体" panose="02010600030101010101" pitchFamily="2" charset="-122"/>
              </a:rPr>
              <a:t>Chapter 5   </a:t>
            </a:r>
            <a:br>
              <a:rPr lang="en-US" altLang="zh-CN" b="1" kern="1200" baseline="0">
                <a:latin typeface="Arial" panose="020B0604020202020204" pitchFamily="34" charset="0"/>
                <a:ea typeface="宋体" panose="02010600030101010101" pitchFamily="2" charset="-122"/>
              </a:rPr>
            </a:br>
            <a:r>
              <a:rPr lang="en-US" altLang="zh-CN" b="1" kern="1200" baseline="0">
                <a:latin typeface="Arial" panose="020B0604020202020204" pitchFamily="34" charset="0"/>
                <a:ea typeface="宋体" panose="02010600030101010101" pitchFamily="2" charset="-122"/>
              </a:rPr>
              <a:t>       Types of Competition</a:t>
            </a:r>
            <a:endParaRPr lang="en-US" altLang="zh-CN" b="1" kern="1200" baseline="0">
              <a:latin typeface="Arial" panose="020B0604020202020204" pitchFamily="34" charset="0"/>
              <a:ea typeface="宋体" panose="02010600030101010101" pitchFamily="2" charset="-122"/>
            </a:endParaRPr>
          </a:p>
        </p:txBody>
      </p:sp>
      <p:sp>
        <p:nvSpPr>
          <p:cNvPr id="4099" name="副标题 4098"/>
          <p:cNvSpPr>
            <a:spLocks noGrp="1"/>
          </p:cNvSpPr>
          <p:nvPr>
            <p:ph type="subTitle" idx="1"/>
          </p:nvPr>
        </p:nvSpPr>
        <p:spPr/>
        <p:txBody>
          <a:bodyPr anchor="t" anchorCtr="0"/>
          <a:lstStyle/>
          <a:p>
            <a:pPr algn="ctr" defTabSz="914400">
              <a:buSzPct val="80000"/>
            </a:pPr>
            <a:r>
              <a:rPr lang="zh-CN" altLang="en-US" sz="4000" b="1" kern="1200" baseline="0">
                <a:latin typeface="Arial" panose="020B0604020202020204" pitchFamily="34" charset="0"/>
                <a:ea typeface="宋体" panose="02010600030101010101" pitchFamily="2" charset="-122"/>
              </a:rPr>
              <a:t>竞争的种类</a:t>
            </a:r>
            <a:r>
              <a:rPr lang="zh-CN" altLang="en-US" kern="1200" baseline="0">
                <a:latin typeface="Arial" panose="020B0604020202020204" pitchFamily="34" charset="0"/>
                <a:ea typeface="宋体" panose="02010600030101010101" pitchFamily="2" charset="-122"/>
              </a:rPr>
              <a:t> </a:t>
            </a:r>
            <a:endParaRPr lang="zh-CN" altLang="en-US" kern="1200" baseline="0">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占位符 13313"/>
          <p:cNvSpPr>
            <a:spLocks noGrp="1"/>
          </p:cNvSpPr>
          <p:nvPr>
            <p:ph type="body" idx="1"/>
          </p:nvPr>
        </p:nvSpPr>
        <p:spPr>
          <a:xfrm>
            <a:off x="395536" y="1600200"/>
            <a:ext cx="8138864" cy="4419600"/>
          </a:xfrm>
        </p:spPr>
        <p:txBody>
          <a:bodyPr/>
          <a:lstStyle/>
          <a:p>
            <a:pPr marL="1905" indent="-1905">
              <a:lnSpc>
                <a:spcPct val="80000"/>
              </a:lnSpc>
              <a:buNone/>
            </a:pPr>
            <a:r>
              <a:rPr lang="zh-CN" altLang="en-US" sz="2400" dirty="0"/>
              <a:t>3) What business is the best-known example of monopoly in the United States?</a:t>
            </a:r>
            <a:endParaRPr lang="zh-CN" altLang="en-US" sz="2400" dirty="0"/>
          </a:p>
          <a:p>
            <a:pPr marL="1905" indent="-1905" algn="just">
              <a:lnSpc>
                <a:spcPct val="80000"/>
              </a:lnSpc>
              <a:buNone/>
            </a:pPr>
            <a:r>
              <a:rPr lang="zh-CN" altLang="en-US" sz="2400" dirty="0"/>
              <a:t>    </a:t>
            </a:r>
            <a:r>
              <a:rPr lang="zh-CN" altLang="en-US" sz="2000" dirty="0"/>
              <a:t> </a:t>
            </a:r>
            <a:r>
              <a:rPr lang="zh-CN" altLang="en-US" sz="2000" u="sng" dirty="0"/>
              <a:t>Retail stores is the best-known example of monopoly in the United States.</a:t>
            </a:r>
            <a:endParaRPr lang="zh-CN" altLang="en-US" sz="2400" u="sng" dirty="0"/>
          </a:p>
          <a:p>
            <a:pPr marL="1905" indent="-1905">
              <a:lnSpc>
                <a:spcPct val="80000"/>
              </a:lnSpc>
              <a:buNone/>
            </a:pPr>
            <a:endParaRPr lang="zh-CN" altLang="en-US" sz="2400" u="sng" dirty="0"/>
          </a:p>
          <a:p>
            <a:pPr marL="1905" indent="-1905">
              <a:lnSpc>
                <a:spcPct val="80000"/>
              </a:lnSpc>
              <a:buNone/>
            </a:pPr>
            <a:r>
              <a:rPr lang="zh-CN" altLang="en-US" sz="2400" dirty="0"/>
              <a:t>4) What kind of competition arises among the department stores?</a:t>
            </a:r>
            <a:endParaRPr lang="zh-CN" altLang="en-US" sz="2400" dirty="0"/>
          </a:p>
          <a:p>
            <a:pPr marL="1905" indent="-1905" algn="just">
              <a:lnSpc>
                <a:spcPct val="80000"/>
              </a:lnSpc>
              <a:buNone/>
            </a:pPr>
            <a:r>
              <a:rPr lang="zh-CN" altLang="en-US" sz="2400" dirty="0"/>
              <a:t>     </a:t>
            </a:r>
            <a:r>
              <a:rPr lang="zh-CN" altLang="en-US" sz="2000" u="sng" dirty="0"/>
              <a:t>Monopolistic Competition arises among the department stores, because actually a department store is just like a large retail, and is described as a number of shops under one roof.</a:t>
            </a:r>
            <a:endParaRPr lang="zh-CN" altLang="en-US" sz="2000" u="sng" dirty="0"/>
          </a:p>
          <a:p>
            <a:pPr marL="1905" indent="-344805" algn="just">
              <a:buNone/>
            </a:pPr>
            <a:endParaRPr lang="zh-CN" altLang="en-US" sz="2000" u="sng"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4337"/>
          <p:cNvSpPr>
            <a:spLocks noGrp="1"/>
          </p:cNvSpPr>
          <p:nvPr>
            <p:ph type="title"/>
          </p:nvPr>
        </p:nvSpPr>
        <p:spPr/>
        <p:txBody>
          <a:bodyPr anchor="ctr" anchorCtr="0"/>
          <a:lstStyle/>
          <a:p>
            <a:r>
              <a:rPr lang="en-US" altLang="zh-CN" sz="2500"/>
              <a:t>2. Translate the following into English:</a:t>
            </a:r>
            <a:endParaRPr lang="en-US" altLang="zh-CN" sz="2500"/>
          </a:p>
        </p:txBody>
      </p:sp>
      <p:sp>
        <p:nvSpPr>
          <p:cNvPr id="14339" name="文本占位符 14338"/>
          <p:cNvSpPr>
            <a:spLocks noGrp="1"/>
          </p:cNvSpPr>
          <p:nvPr>
            <p:ph type="body" idx="1"/>
          </p:nvPr>
        </p:nvSpPr>
        <p:spPr/>
        <p:txBody>
          <a:bodyPr/>
          <a:lstStyle/>
          <a:p>
            <a:pPr marL="609600" indent="-609600">
              <a:lnSpc>
                <a:spcPct val="80000"/>
              </a:lnSpc>
              <a:buNone/>
            </a:pPr>
            <a:r>
              <a:rPr lang="en-US" altLang="zh-CN" sz="2400"/>
              <a:t>1)</a:t>
            </a:r>
            <a:r>
              <a:rPr lang="zh-CN" altLang="en-US" sz="2400"/>
              <a:t>私营企业制度 </a:t>
            </a:r>
            <a:endParaRPr lang="zh-CN" altLang="en-US" sz="2400"/>
          </a:p>
          <a:p>
            <a:pPr marL="609600" indent="-609600">
              <a:lnSpc>
                <a:spcPct val="80000"/>
              </a:lnSpc>
              <a:buNone/>
            </a:pPr>
            <a:r>
              <a:rPr lang="zh-CN" altLang="en-US" sz="2400"/>
              <a:t>     </a:t>
            </a:r>
            <a:r>
              <a:rPr lang="en-US" altLang="zh-CN" sz="2400"/>
              <a:t>private enterprise system </a:t>
            </a:r>
            <a:endParaRPr lang="en-US" altLang="zh-CN" sz="2400"/>
          </a:p>
          <a:p>
            <a:pPr marL="609600" indent="-609600">
              <a:lnSpc>
                <a:spcPct val="80000"/>
              </a:lnSpc>
              <a:buNone/>
            </a:pPr>
            <a:r>
              <a:rPr lang="en-US" altLang="zh-CN" sz="2400"/>
              <a:t>2) </a:t>
            </a:r>
            <a:r>
              <a:rPr lang="zh-CN" altLang="en-US" sz="2400"/>
              <a:t>垄断性竞争</a:t>
            </a:r>
            <a:endParaRPr lang="zh-CN" altLang="en-US" sz="2400"/>
          </a:p>
          <a:p>
            <a:pPr marL="609600" indent="-609600">
              <a:lnSpc>
                <a:spcPct val="80000"/>
              </a:lnSpc>
              <a:buNone/>
            </a:pPr>
            <a:r>
              <a:rPr lang="zh-CN" altLang="en-US" sz="2400"/>
              <a:t>     </a:t>
            </a:r>
            <a:r>
              <a:rPr lang="en-US" altLang="zh-CN" sz="2400"/>
              <a:t>monopolistic competition </a:t>
            </a:r>
            <a:endParaRPr lang="en-US" altLang="zh-CN" sz="2400"/>
          </a:p>
          <a:p>
            <a:pPr marL="609600" indent="-609600">
              <a:lnSpc>
                <a:spcPct val="80000"/>
              </a:lnSpc>
              <a:buNone/>
            </a:pPr>
            <a:r>
              <a:rPr lang="en-US" altLang="zh-CN" sz="2400"/>
              <a:t>3) </a:t>
            </a:r>
            <a:r>
              <a:rPr lang="zh-CN" altLang="en-US" sz="2400"/>
              <a:t>垄断  </a:t>
            </a:r>
            <a:endParaRPr lang="zh-CN" altLang="en-US" sz="2400"/>
          </a:p>
          <a:p>
            <a:pPr marL="609600" indent="-609600">
              <a:lnSpc>
                <a:spcPct val="80000"/>
              </a:lnSpc>
              <a:buNone/>
            </a:pPr>
            <a:r>
              <a:rPr lang="zh-CN" altLang="en-US" sz="2400"/>
              <a:t>     </a:t>
            </a:r>
            <a:r>
              <a:rPr lang="en-US" altLang="zh-CN" sz="2400"/>
              <a:t>monopoly               </a:t>
            </a:r>
            <a:endParaRPr lang="en-US" altLang="zh-CN" sz="2400"/>
          </a:p>
          <a:p>
            <a:pPr marL="609600" indent="-609600">
              <a:lnSpc>
                <a:spcPct val="80000"/>
              </a:lnSpc>
              <a:buNone/>
            </a:pPr>
            <a:r>
              <a:rPr lang="en-US" altLang="zh-CN" sz="2400"/>
              <a:t>4) </a:t>
            </a:r>
            <a:r>
              <a:rPr lang="zh-CN" altLang="en-US" sz="2400"/>
              <a:t>供求规律</a:t>
            </a:r>
            <a:endParaRPr lang="zh-CN" altLang="en-US" sz="2400"/>
          </a:p>
          <a:p>
            <a:pPr marL="609600" indent="-609600">
              <a:lnSpc>
                <a:spcPct val="80000"/>
              </a:lnSpc>
              <a:buNone/>
            </a:pPr>
            <a:r>
              <a:rPr lang="zh-CN" altLang="en-US" sz="2400"/>
              <a:t>     </a:t>
            </a:r>
            <a:r>
              <a:rPr lang="en-US" altLang="zh-CN" sz="2400"/>
              <a:t>the law of supply and demand</a:t>
            </a:r>
            <a:endParaRPr lang="en-US" altLang="zh-CN" sz="2400"/>
          </a:p>
          <a:p>
            <a:pPr marL="609600" indent="-609600">
              <a:lnSpc>
                <a:spcPct val="80000"/>
              </a:lnSpc>
              <a:buNone/>
            </a:pPr>
            <a:r>
              <a:rPr lang="en-US" altLang="zh-CN" sz="2400"/>
              <a:t>5) </a:t>
            </a:r>
            <a:r>
              <a:rPr lang="zh-CN" altLang="en-US" sz="2400"/>
              <a:t>市场价格    </a:t>
            </a:r>
            <a:endParaRPr lang="zh-CN" altLang="en-US" sz="2400"/>
          </a:p>
          <a:p>
            <a:pPr marL="609600" indent="-609600">
              <a:lnSpc>
                <a:spcPct val="80000"/>
              </a:lnSpc>
              <a:buNone/>
            </a:pPr>
            <a:r>
              <a:rPr lang="zh-CN" altLang="en-US" sz="2400"/>
              <a:t>     </a:t>
            </a:r>
            <a:r>
              <a:rPr lang="en-US" altLang="zh-CN" sz="2400"/>
              <a:t>market price             </a:t>
            </a:r>
            <a:endParaRPr lang="en-US" altLang="zh-CN" sz="2400"/>
          </a:p>
          <a:p>
            <a:pPr marL="609600" indent="-609600">
              <a:lnSpc>
                <a:spcPct val="80000"/>
              </a:lnSpc>
              <a:buNone/>
            </a:pPr>
            <a:r>
              <a:rPr lang="en-US" altLang="zh-CN" sz="2400"/>
              <a:t>6) </a:t>
            </a:r>
            <a:r>
              <a:rPr lang="zh-CN" altLang="en-US" sz="2400"/>
              <a:t>零售商店</a:t>
            </a:r>
            <a:endParaRPr lang="zh-CN" altLang="en-US" sz="2400"/>
          </a:p>
          <a:p>
            <a:pPr marL="609600" indent="-609600">
              <a:lnSpc>
                <a:spcPct val="80000"/>
              </a:lnSpc>
              <a:buNone/>
            </a:pPr>
            <a:r>
              <a:rPr lang="zh-CN" altLang="en-US" sz="2400"/>
              <a:t>    </a:t>
            </a:r>
            <a:r>
              <a:rPr lang="en-US" altLang="zh-CN" sz="2400"/>
              <a:t>retail store </a:t>
            </a:r>
            <a:endParaRPr lang="en-US" altLang="zh-CN"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diamond(in)">
                                      <p:cBhvr>
                                        <p:cTn id="7" dur="2000"/>
                                        <p:tgtEl>
                                          <p:spTgt spid="143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339">
                                            <p:txEl>
                                              <p:pRg st="3" end="3"/>
                                            </p:txEl>
                                          </p:spTgt>
                                        </p:tgtEl>
                                        <p:attrNameLst>
                                          <p:attrName>style.visibility</p:attrName>
                                        </p:attrNameLst>
                                      </p:cBhvr>
                                      <p:to>
                                        <p:strVal val="visible"/>
                                      </p:to>
                                    </p:set>
                                    <p:animEffect transition="in" filter="diamond(in)">
                                      <p:cBhvr>
                                        <p:cTn id="12" dur="2000"/>
                                        <p:tgtEl>
                                          <p:spTgt spid="1433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4339">
                                            <p:txEl>
                                              <p:pRg st="5" end="5"/>
                                            </p:txEl>
                                          </p:spTgt>
                                        </p:tgtEl>
                                        <p:attrNameLst>
                                          <p:attrName>style.visibility</p:attrName>
                                        </p:attrNameLst>
                                      </p:cBhvr>
                                      <p:to>
                                        <p:strVal val="visible"/>
                                      </p:to>
                                    </p:set>
                                    <p:animEffect transition="in" filter="diamond(in)">
                                      <p:cBhvr>
                                        <p:cTn id="17" dur="2000"/>
                                        <p:tgtEl>
                                          <p:spTgt spid="1433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4339">
                                            <p:txEl>
                                              <p:pRg st="7" end="7"/>
                                            </p:txEl>
                                          </p:spTgt>
                                        </p:tgtEl>
                                        <p:attrNameLst>
                                          <p:attrName>style.visibility</p:attrName>
                                        </p:attrNameLst>
                                      </p:cBhvr>
                                      <p:to>
                                        <p:strVal val="visible"/>
                                      </p:to>
                                    </p:set>
                                    <p:animEffect transition="in" filter="diamond(in)">
                                      <p:cBhvr>
                                        <p:cTn id="22" dur="2000"/>
                                        <p:tgtEl>
                                          <p:spTgt spid="14339">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4339">
                                            <p:txEl>
                                              <p:pRg st="9" end="9"/>
                                            </p:txEl>
                                          </p:spTgt>
                                        </p:tgtEl>
                                        <p:attrNameLst>
                                          <p:attrName>style.visibility</p:attrName>
                                        </p:attrNameLst>
                                      </p:cBhvr>
                                      <p:to>
                                        <p:strVal val="visible"/>
                                      </p:to>
                                    </p:set>
                                    <p:animEffect transition="in" filter="diamond(in)">
                                      <p:cBhvr>
                                        <p:cTn id="27" dur="2000"/>
                                        <p:tgtEl>
                                          <p:spTgt spid="14339">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4339">
                                            <p:txEl>
                                              <p:pRg st="11" end="11"/>
                                            </p:txEl>
                                          </p:spTgt>
                                        </p:tgtEl>
                                        <p:attrNameLst>
                                          <p:attrName>style.visibility</p:attrName>
                                        </p:attrNameLst>
                                      </p:cBhvr>
                                      <p:to>
                                        <p:strVal val="visible"/>
                                      </p:to>
                                    </p:set>
                                    <p:animEffect transition="in" filter="diamond(in)">
                                      <p:cBhvr>
                                        <p:cTn id="32" dur="2000"/>
                                        <p:tgtEl>
                                          <p:spTgt spid="1433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5361"/>
          <p:cNvSpPr>
            <a:spLocks noGrp="1"/>
          </p:cNvSpPr>
          <p:nvPr>
            <p:ph type="title"/>
          </p:nvPr>
        </p:nvSpPr>
        <p:spPr/>
        <p:txBody>
          <a:bodyPr anchor="ctr" anchorCtr="0"/>
          <a:lstStyle/>
          <a:p>
            <a:r>
              <a:rPr lang="en-US" altLang="zh-CN" sz="2500"/>
              <a:t>3. Point Out Whether the Following Statements Are True Or False According to the Text</a:t>
            </a:r>
            <a:r>
              <a:rPr lang="zh-CN" altLang="en-US" sz="2500"/>
              <a:t>：</a:t>
            </a:r>
            <a:endParaRPr lang="zh-CN" altLang="en-US" sz="2500"/>
          </a:p>
        </p:txBody>
      </p:sp>
      <p:sp>
        <p:nvSpPr>
          <p:cNvPr id="15363" name="文本占位符 15362"/>
          <p:cNvSpPr>
            <a:spLocks noGrp="1"/>
          </p:cNvSpPr>
          <p:nvPr>
            <p:ph type="body" idx="1"/>
          </p:nvPr>
        </p:nvSpPr>
        <p:spPr>
          <a:xfrm>
            <a:off x="467544" y="1412776"/>
            <a:ext cx="7924800" cy="4419600"/>
          </a:xfrm>
        </p:spPr>
        <p:txBody>
          <a:bodyPr/>
          <a:lstStyle/>
          <a:p>
            <a:pPr marL="0" indent="0">
              <a:buNone/>
            </a:pPr>
            <a:r>
              <a:rPr lang="en-US" altLang="zh-CN" sz="2400" dirty="0"/>
              <a:t>   1) The firms involved in pure competition are usually large in size.</a:t>
            </a:r>
            <a:endParaRPr lang="en-US" altLang="zh-CN" sz="2400" dirty="0"/>
          </a:p>
          <a:p>
            <a:pPr>
              <a:buNone/>
            </a:pPr>
            <a:r>
              <a:rPr lang="en-US" altLang="zh-CN" sz="2400" dirty="0"/>
              <a:t>        Key: F</a:t>
            </a:r>
            <a:endParaRPr lang="en-US" altLang="zh-CN" sz="2400" dirty="0"/>
          </a:p>
          <a:p>
            <a:pPr>
              <a:buNone/>
            </a:pPr>
            <a:endParaRPr lang="en-US" altLang="zh-CN" sz="2400" dirty="0"/>
          </a:p>
          <a:p>
            <a:pPr marL="0" indent="0">
              <a:buNone/>
            </a:pPr>
            <a:r>
              <a:rPr lang="en-US" altLang="zh-CN" sz="2400" dirty="0"/>
              <a:t>   2) According to the basic principle of economics, market prices are set by the government.</a:t>
            </a:r>
            <a:endParaRPr lang="en-US" altLang="zh-CN" sz="2400" dirty="0"/>
          </a:p>
          <a:p>
            <a:pPr>
              <a:buNone/>
            </a:pPr>
            <a:r>
              <a:rPr lang="en-US" altLang="zh-CN" sz="2400" dirty="0"/>
              <a:t>        Key: F </a:t>
            </a:r>
            <a:endParaRPr lang="en-US" altLang="zh-CN" sz="2400" dirty="0"/>
          </a:p>
          <a:p>
            <a:pPr>
              <a:buNone/>
            </a:pPr>
            <a:endParaRPr lang="en-US" altLang="zh-CN" sz="2400" dirty="0"/>
          </a:p>
          <a:p>
            <a:pPr marL="0" indent="0">
              <a:buNone/>
            </a:pPr>
            <a:r>
              <a:rPr lang="en-US" altLang="zh-CN" sz="2400" dirty="0"/>
              <a:t>    3) The law of supply and demand is a basic principle of economics.</a:t>
            </a:r>
            <a:endParaRPr lang="en-US" altLang="zh-CN" sz="2400" dirty="0"/>
          </a:p>
          <a:p>
            <a:pPr>
              <a:buNone/>
            </a:pPr>
            <a:r>
              <a:rPr lang="en-US" altLang="zh-CN" sz="2400" dirty="0"/>
              <a:t>        Key: T</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charRg st="69" end="83"/>
                                            </p:txEl>
                                          </p:spTgt>
                                        </p:tgtEl>
                                        <p:attrNameLst>
                                          <p:attrName>style.visibility</p:attrName>
                                        </p:attrNameLst>
                                      </p:cBhvr>
                                      <p:to>
                                        <p:strVal val="visible"/>
                                      </p:to>
                                    </p:set>
                                    <p:anim calcmode="lin" valueType="num">
                                      <p:cBhvr additive="base">
                                        <p:cTn id="7" dur="500" fill="hold"/>
                                        <p:tgtEl>
                                          <p:spTgt spid="15363">
                                            <p:txEl>
                                              <p:charRg st="69" end="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charRg st="69" end="8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charRg st="174" end="190"/>
                                            </p:txEl>
                                          </p:spTgt>
                                        </p:tgtEl>
                                        <p:attrNameLst>
                                          <p:attrName>style.visibility</p:attrName>
                                        </p:attrNameLst>
                                      </p:cBhvr>
                                      <p:to>
                                        <p:strVal val="visible"/>
                                      </p:to>
                                    </p:set>
                                    <p:anim calcmode="lin" valueType="num">
                                      <p:cBhvr additive="base">
                                        <p:cTn id="13" dur="500" fill="hold"/>
                                        <p:tgtEl>
                                          <p:spTgt spid="15363">
                                            <p:txEl>
                                              <p:charRg st="174" end="19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charRg st="174" end="19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charRg st="257" end="272"/>
                                            </p:txEl>
                                          </p:spTgt>
                                        </p:tgtEl>
                                        <p:attrNameLst>
                                          <p:attrName>style.visibility</p:attrName>
                                        </p:attrNameLst>
                                      </p:cBhvr>
                                      <p:to>
                                        <p:strVal val="visible"/>
                                      </p:to>
                                    </p:set>
                                    <p:anim calcmode="lin" valueType="num">
                                      <p:cBhvr additive="base">
                                        <p:cTn id="19" dur="500" fill="hold"/>
                                        <p:tgtEl>
                                          <p:spTgt spid="15363">
                                            <p:txEl>
                                              <p:charRg st="257" end="27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charRg st="257" end="2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p:txBody>
          <a:bodyPr anchor="ctr" anchorCtr="0"/>
          <a:lstStyle/>
          <a:p/>
        </p:txBody>
      </p:sp>
      <p:sp>
        <p:nvSpPr>
          <p:cNvPr id="16387" name="文本占位符 16386"/>
          <p:cNvSpPr>
            <a:spLocks noGrp="1"/>
          </p:cNvSpPr>
          <p:nvPr>
            <p:ph type="body" idx="1"/>
          </p:nvPr>
        </p:nvSpPr>
        <p:spPr>
          <a:xfrm>
            <a:off x="395536" y="1340768"/>
            <a:ext cx="7924800" cy="4419600"/>
          </a:xfrm>
        </p:spPr>
        <p:txBody>
          <a:bodyPr/>
          <a:lstStyle/>
          <a:p>
            <a:pPr marL="0" indent="0">
              <a:buNone/>
            </a:pPr>
            <a:r>
              <a:rPr lang="en-US" altLang="zh-CN" sz="2400" dirty="0"/>
              <a:t>    </a:t>
            </a:r>
            <a:r>
              <a:rPr lang="zh-CN" altLang="en-US" sz="2400" dirty="0"/>
              <a:t>4) Involved in monopolistic competition, retail stores have little power over the prices they charge.</a:t>
            </a:r>
            <a:endParaRPr lang="zh-CN" altLang="en-US" sz="2400" dirty="0"/>
          </a:p>
          <a:p>
            <a:pPr marL="0" indent="0">
              <a:buNone/>
            </a:pPr>
            <a:r>
              <a:rPr lang="en-US" altLang="zh-CN" sz="2400" dirty="0"/>
              <a:t>      </a:t>
            </a:r>
            <a:r>
              <a:rPr lang="zh-CN" altLang="en-US" sz="2400" dirty="0"/>
              <a:t>  Key:F</a:t>
            </a:r>
            <a:endParaRPr lang="zh-CN" altLang="en-US" sz="2400" dirty="0"/>
          </a:p>
          <a:p>
            <a:pPr marL="0" indent="0">
              <a:buNone/>
            </a:pPr>
            <a:endParaRPr lang="zh-CN" altLang="en-US" sz="2400" dirty="0"/>
          </a:p>
          <a:p>
            <a:pPr marL="0" indent="0">
              <a:buNone/>
            </a:pPr>
            <a:r>
              <a:rPr lang="en-US" altLang="zh-CN" sz="2400" dirty="0"/>
              <a:t>    </a:t>
            </a:r>
            <a:r>
              <a:rPr lang="zh-CN" altLang="en-US" sz="2400" dirty="0"/>
              <a:t>5) Companies producing and selling electricity, water, gas and telephone service usually meet little competition.</a:t>
            </a:r>
            <a:endParaRPr lang="zh-CN" altLang="en-US" sz="2400" dirty="0"/>
          </a:p>
          <a:p>
            <a:pPr marL="1905" indent="-344805">
              <a:buNone/>
            </a:pPr>
            <a:r>
              <a:rPr lang="zh-CN" altLang="en-US" sz="2400" dirty="0"/>
              <a:t>        Key: T</a:t>
            </a:r>
            <a:endParaRPr lang="zh-CN" altLang="en-US" sz="2400" dirty="0"/>
          </a:p>
          <a:p>
            <a:pPr marL="1905" indent="-344805">
              <a:buNone/>
            </a:pPr>
            <a:endParaRPr lang="zh-CN" altLang="en-US" sz="2400" dirty="0"/>
          </a:p>
          <a:p>
            <a:pPr marL="1905" indent="-344805">
              <a:buNone/>
            </a:pPr>
            <a:r>
              <a:rPr lang="zh-CN" altLang="en-US" sz="2400" dirty="0"/>
              <a:t>     6) The definition of a monopoly is (the possession of    the) sole right to supply (a given product)</a:t>
            </a:r>
            <a:endParaRPr lang="zh-CN" altLang="en-US" sz="2400" dirty="0"/>
          </a:p>
          <a:p>
            <a:pPr marL="1905" indent="-344805">
              <a:buNone/>
            </a:pPr>
            <a:r>
              <a:rPr lang="zh-CN" altLang="en-US" sz="2400" dirty="0"/>
              <a:t>         Key: T</a:t>
            </a:r>
            <a:endParaRPr lang="zh-CN" altLang="en-US" sz="2400" dirty="0"/>
          </a:p>
          <a:p>
            <a:pPr marL="1905" indent="-344805">
              <a:buNone/>
            </a:pP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p:txBody>
          <a:bodyPr anchor="ctr" anchorCtr="0"/>
          <a:lstStyle/>
          <a:p/>
        </p:txBody>
      </p:sp>
      <p:sp>
        <p:nvSpPr>
          <p:cNvPr id="17411" name="文本占位符 17410"/>
          <p:cNvSpPr>
            <a:spLocks noGrp="1"/>
          </p:cNvSpPr>
          <p:nvPr>
            <p:ph type="body" idx="1"/>
          </p:nvPr>
        </p:nvSpPr>
        <p:spPr/>
        <p:txBody>
          <a:bodyPr/>
          <a:lstStyle/>
          <a:p>
            <a:pPr marL="0" indent="0">
              <a:lnSpc>
                <a:spcPct val="80000"/>
              </a:lnSpc>
              <a:buNone/>
            </a:pPr>
            <a:r>
              <a:rPr lang="en-US" altLang="zh-CN" sz="2400" dirty="0"/>
              <a:t>    </a:t>
            </a:r>
            <a:r>
              <a:rPr lang="zh-CN" altLang="en-US" sz="2400" dirty="0"/>
              <a:t>7) If a monopoly is riot controlled, it can charge buyers whatever it wishes.</a:t>
            </a:r>
            <a:endParaRPr lang="zh-CN" altLang="en-US" sz="2400" dirty="0"/>
          </a:p>
          <a:p>
            <a:pPr marL="0" indent="0">
              <a:lnSpc>
                <a:spcPct val="80000"/>
              </a:lnSpc>
              <a:buNone/>
            </a:pPr>
            <a:r>
              <a:rPr lang="zh-CN" altLang="en-US" sz="2400" dirty="0"/>
              <a:t> </a:t>
            </a:r>
            <a:r>
              <a:rPr lang="en-US" altLang="zh-CN" sz="2400" dirty="0"/>
              <a:t>   </a:t>
            </a:r>
            <a:r>
              <a:rPr lang="zh-CN" altLang="en-US" sz="2400" dirty="0"/>
              <a:t>   Key: T</a:t>
            </a:r>
            <a:endParaRPr lang="zh-CN" altLang="en-US" sz="2400" dirty="0"/>
          </a:p>
          <a:p>
            <a:pPr marL="0" indent="0">
              <a:lnSpc>
                <a:spcPct val="80000"/>
              </a:lnSpc>
              <a:buNone/>
            </a:pPr>
            <a:endParaRPr lang="zh-CN" altLang="en-US" sz="2400" dirty="0"/>
          </a:p>
          <a:p>
            <a:pPr marL="0" indent="0">
              <a:lnSpc>
                <a:spcPct val="80000"/>
              </a:lnSpc>
              <a:buNone/>
            </a:pPr>
            <a:r>
              <a:rPr lang="en-US" altLang="zh-CN" sz="2400" dirty="0"/>
              <a:t>    </a:t>
            </a:r>
            <a:r>
              <a:rPr lang="zh-CN" altLang="en-US" sz="2400" dirty="0"/>
              <a:t>8) The main difference between oligopoly、and monopolistic competition is that in the former situation the firms do not have the power of pricing.</a:t>
            </a:r>
            <a:endParaRPr lang="zh-CN" altLang="en-US" sz="2400" dirty="0"/>
          </a:p>
          <a:p>
            <a:pPr marL="0" indent="0">
              <a:lnSpc>
                <a:spcPct val="80000"/>
              </a:lnSpc>
              <a:buNone/>
            </a:pPr>
            <a:r>
              <a:rPr lang="en-US" altLang="zh-CN" sz="2400" dirty="0"/>
              <a:t>   </a:t>
            </a:r>
            <a:r>
              <a:rPr lang="zh-CN" altLang="en-US" sz="2400" dirty="0"/>
              <a:t>    Key:F</a:t>
            </a:r>
            <a:endParaRPr lang="zh-CN" altLang="en-US" sz="2400" dirty="0"/>
          </a:p>
          <a:p>
            <a:pPr marL="0" indent="0">
              <a:lnSpc>
                <a:spcPct val="80000"/>
              </a:lnSpc>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p:txBody>
          <a:bodyPr anchor="ctr" anchorCtr="0"/>
          <a:lstStyle/>
          <a:p>
            <a:r>
              <a:rPr lang="en-US" altLang="zh-CN" sz="2500"/>
              <a:t>4. Translate the Following into Chinese:</a:t>
            </a:r>
            <a:endParaRPr lang="en-US" altLang="zh-CN" sz="2500"/>
          </a:p>
        </p:txBody>
      </p:sp>
      <p:sp>
        <p:nvSpPr>
          <p:cNvPr id="18435" name="文本占位符 18434"/>
          <p:cNvSpPr>
            <a:spLocks noGrp="1"/>
          </p:cNvSpPr>
          <p:nvPr>
            <p:ph type="body" idx="1"/>
          </p:nvPr>
        </p:nvSpPr>
        <p:spPr>
          <a:xfrm>
            <a:off x="395536" y="1600200"/>
            <a:ext cx="8138864" cy="4419600"/>
          </a:xfrm>
        </p:spPr>
        <p:txBody>
          <a:bodyPr/>
          <a:lstStyle/>
          <a:p>
            <a:pPr algn="just">
              <a:buNone/>
            </a:pPr>
            <a:r>
              <a:rPr lang="zh-CN" altLang="en-US" sz="2400" dirty="0"/>
              <a:t>   1) Competition may be between sellers of the same product.  Companies compete for customers.  Competition can also take the form of rivalry among different products.  The dairy industry tries to get people to consume proteins in cheese or milk rather than meat. </a:t>
            </a:r>
            <a:endParaRPr lang="zh-CN" altLang="en-US" sz="2400" dirty="0"/>
          </a:p>
          <a:p>
            <a:pPr algn="just">
              <a:buNone/>
            </a:pPr>
            <a:endParaRPr lang="zh-CN" altLang="en-US" sz="2400" dirty="0"/>
          </a:p>
          <a:p>
            <a:pPr algn="just">
              <a:buNone/>
            </a:pPr>
            <a:r>
              <a:rPr lang="zh-CN" altLang="en-US" sz="2000" dirty="0"/>
              <a:t>     </a:t>
            </a:r>
            <a:r>
              <a:rPr lang="zh-CN" altLang="en-US" sz="2000" u="sng" dirty="0"/>
              <a:t>竞争可以存在于出售相同产品的卖主间。各公司为了赢得客户而竞争。竞争也可以表现为不同产品之间的对抗。乳品业试图要人们不是从肉中，而是从奶酪或牛奶中吸收蛋白质。</a:t>
            </a:r>
            <a:r>
              <a:rPr lang="zh-CN" altLang="en-US" sz="2800" u="sng" dirty="0"/>
              <a:t> </a:t>
            </a:r>
            <a:endParaRPr lang="zh-CN" altLang="en-US" sz="2800" u="sng"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占位符 19457"/>
          <p:cNvSpPr>
            <a:spLocks noGrp="1"/>
          </p:cNvSpPr>
          <p:nvPr>
            <p:ph type="body" idx="1"/>
          </p:nvPr>
        </p:nvSpPr>
        <p:spPr/>
        <p:txBody>
          <a:bodyPr/>
          <a:lstStyle/>
          <a:p>
            <a:pPr marL="1905" indent="-344805" algn="just">
              <a:buNone/>
            </a:pPr>
            <a:r>
              <a:rPr lang="en-US" altLang="zh-CN" sz="2400" dirty="0"/>
              <a:t>2) In some cases, complete competition will not work.  In telephone companies or electric utilities, competition would only result in higher costs and poorer service through duplication of facilities.  In such industries single-company operation </a:t>
            </a:r>
            <a:r>
              <a:rPr lang="en-US" altLang="zh-CN" sz="2400" dirty="0">
                <a:latin typeface="Arial" panose="020B0604020202020204" pitchFamily="34" charset="0"/>
              </a:rPr>
              <a:t>—</a:t>
            </a:r>
            <a:r>
              <a:rPr lang="en-US" altLang="zh-CN" sz="2400" dirty="0"/>
              <a:t> that is, a monopoly </a:t>
            </a:r>
            <a:r>
              <a:rPr lang="en-US" altLang="zh-CN" sz="2400" dirty="0">
                <a:latin typeface="Arial" panose="020B0604020202020204" pitchFamily="34" charset="0"/>
              </a:rPr>
              <a:t>—</a:t>
            </a:r>
            <a:r>
              <a:rPr lang="en-US" altLang="zh-CN" sz="2400" dirty="0"/>
              <a:t> is allowed.</a:t>
            </a:r>
            <a:endParaRPr lang="en-US" altLang="zh-CN" sz="2400" dirty="0"/>
          </a:p>
          <a:p>
            <a:pPr marL="1905" indent="-344805">
              <a:buNone/>
            </a:pPr>
            <a:endParaRPr lang="en-US" altLang="zh-CN" sz="2400" dirty="0"/>
          </a:p>
          <a:p>
            <a:pPr marL="1905" indent="-344805" algn="just">
              <a:buNone/>
            </a:pPr>
            <a:r>
              <a:rPr lang="en-US" altLang="zh-CN" sz="2000" dirty="0"/>
              <a:t> </a:t>
            </a:r>
            <a:r>
              <a:rPr lang="zh-CN" altLang="en-US" sz="2000" dirty="0"/>
              <a:t>在有些情况下，绝对的竞争是没法进行的。在电话公司或电力公用事业公司，竞争只会由于设施的重复而导致成本提高和服务变差。在这些行业，独家公司的运行</a:t>
            </a:r>
            <a:r>
              <a:rPr lang="en-US" altLang="zh-CN" sz="2000" dirty="0">
                <a:latin typeface="Arial" panose="020B0604020202020204" pitchFamily="34" charset="0"/>
              </a:rPr>
              <a:t>——</a:t>
            </a:r>
            <a:r>
              <a:rPr lang="zh-CN" altLang="en-US" sz="2000" dirty="0"/>
              <a:t>也就是垄断</a:t>
            </a:r>
            <a:r>
              <a:rPr lang="en-US" altLang="zh-CN" sz="2000" dirty="0">
                <a:latin typeface="Arial" panose="020B0604020202020204" pitchFamily="34" charset="0"/>
              </a:rPr>
              <a:t>——</a:t>
            </a:r>
            <a:r>
              <a:rPr lang="zh-CN" altLang="en-US" sz="2000" dirty="0"/>
              <a:t>是被允许的。</a:t>
            </a:r>
            <a:endParaRPr lang="zh-CN" alt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2879408" y="2829560"/>
            <a:ext cx="3385185"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Thanks</a:t>
            </a:r>
            <a:endParaRPr lang="en-US" altLang="zh-CN" sz="7200" b="1">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p:txBody>
          <a:bodyPr anchor="ctr" anchorCtr="0"/>
          <a:lstStyle/>
          <a:p>
            <a:r>
              <a:rPr lang="en-US" altLang="zh-CN" sz="2900" dirty="0"/>
              <a:t>Ⅰ</a:t>
            </a:r>
            <a:r>
              <a:rPr lang="zh-CN" altLang="en-US" sz="2900" dirty="0"/>
              <a:t>. Explanatory Notes on Technical Terms (专业术语)</a:t>
            </a:r>
            <a:endParaRPr lang="zh-CN" altLang="en-US" sz="2900" dirty="0"/>
          </a:p>
        </p:txBody>
      </p:sp>
      <p:sp>
        <p:nvSpPr>
          <p:cNvPr id="5123" name="文本占位符 5122"/>
          <p:cNvSpPr>
            <a:spLocks noGrp="1"/>
          </p:cNvSpPr>
          <p:nvPr>
            <p:ph type="body" idx="1"/>
          </p:nvPr>
        </p:nvSpPr>
        <p:spPr>
          <a:xfrm>
            <a:off x="443350" y="1168765"/>
            <a:ext cx="8015287" cy="4596130"/>
          </a:xfrm>
        </p:spPr>
        <p:txBody>
          <a:bodyPr/>
          <a:lstStyle/>
          <a:p>
            <a:pPr>
              <a:lnSpc>
                <a:spcPct val="80000"/>
              </a:lnSpc>
              <a:buNone/>
            </a:pPr>
            <a:r>
              <a:rPr lang="en-US" altLang="zh-CN" sz="2400" dirty="0"/>
              <a:t>1. competition </a:t>
            </a:r>
            <a:r>
              <a:rPr lang="zh-CN" altLang="en-US" sz="2400" dirty="0"/>
              <a:t>意为竞争。有关竞争的单词和短语有：</a:t>
            </a:r>
            <a:endParaRPr lang="zh-CN" altLang="en-US" sz="2400" dirty="0"/>
          </a:p>
          <a:p>
            <a:pPr>
              <a:lnSpc>
                <a:spcPct val="80000"/>
              </a:lnSpc>
              <a:buNone/>
            </a:pPr>
            <a:r>
              <a:rPr lang="zh-CN" altLang="en-US" sz="2400" dirty="0"/>
              <a:t>    </a:t>
            </a:r>
            <a:r>
              <a:rPr lang="en-US" altLang="zh-CN" sz="2400" dirty="0"/>
              <a:t>compete </a:t>
            </a:r>
            <a:r>
              <a:rPr lang="en-US" altLang="zh-CN" sz="2400" dirty="0">
                <a:solidFill>
                  <a:srgbClr val="FF0000"/>
                </a:solidFill>
                <a:latin typeface="汉仪中黑 简" panose="00020600040101010101" charset="-122"/>
                <a:ea typeface="汉仪中黑 简" panose="00020600040101010101" charset="-122"/>
                <a:sym typeface="+mn-ea"/>
              </a:rPr>
              <a:t>vi.</a:t>
            </a:r>
            <a:r>
              <a:rPr lang="zh-CN" altLang="en-US" sz="2400" dirty="0">
                <a:solidFill>
                  <a:srgbClr val="FF0000"/>
                </a:solidFill>
                <a:sym typeface="+mn-ea"/>
              </a:rPr>
              <a:t>竞争 （为不及物</a:t>
            </a:r>
            <a:r>
              <a:rPr lang="zh-CN" altLang="en-US" sz="2400" dirty="0">
                <a:solidFill>
                  <a:srgbClr val="FF0000"/>
                </a:solidFill>
              </a:rPr>
              <a:t>动词，后面不能直接跟宾语，需要搭配介词使用）</a:t>
            </a:r>
            <a:endParaRPr lang="zh-CN" altLang="en-US" sz="2400" dirty="0">
              <a:solidFill>
                <a:srgbClr val="FF0000"/>
              </a:solidFill>
            </a:endParaRPr>
          </a:p>
          <a:p>
            <a:pPr>
              <a:lnSpc>
                <a:spcPct val="80000"/>
              </a:lnSpc>
              <a:buNone/>
            </a:pPr>
            <a:r>
              <a:rPr lang="zh-CN" altLang="en-US" sz="2400" dirty="0">
                <a:solidFill>
                  <a:srgbClr val="FF0000"/>
                </a:solidFill>
              </a:rPr>
              <a:t>   </a:t>
            </a:r>
            <a:r>
              <a:rPr lang="zh-CN" altLang="en-US" sz="2400" dirty="0">
                <a:sym typeface="+mn-ea"/>
              </a:rPr>
              <a:t> </a:t>
            </a:r>
            <a:r>
              <a:rPr lang="en-US" altLang="zh-CN" sz="2400" dirty="0">
                <a:solidFill>
                  <a:srgbClr val="FF0000"/>
                </a:solidFill>
                <a:sym typeface="+mn-ea"/>
              </a:rPr>
              <a:t>e.g. </a:t>
            </a:r>
            <a:r>
              <a:rPr lang="en-US" altLang="zh-CN" sz="2400" dirty="0"/>
              <a:t>compete with (against) someone </a:t>
            </a:r>
            <a:r>
              <a:rPr lang="zh-CN" altLang="en-US" sz="2400" dirty="0"/>
              <a:t>与某人竞争</a:t>
            </a:r>
            <a:endParaRPr lang="zh-CN" altLang="en-US" sz="2400" dirty="0"/>
          </a:p>
          <a:p>
            <a:pPr>
              <a:lnSpc>
                <a:spcPct val="80000"/>
              </a:lnSpc>
              <a:buNone/>
            </a:pPr>
            <a:r>
              <a:rPr lang="zh-CN" altLang="en-US" sz="2400" dirty="0"/>
              <a:t>    </a:t>
            </a:r>
            <a:r>
              <a:rPr lang="en-US" altLang="zh-CN" sz="2400" dirty="0"/>
              <a:t>       We have to compete with cheap imports from those countries. </a:t>
            </a:r>
            <a:r>
              <a:rPr lang="zh-CN" altLang="en-US" sz="2400" dirty="0"/>
              <a:t>我们必须同来自这些国家的廉价进口商品竞争。</a:t>
            </a:r>
            <a:endParaRPr lang="zh-CN" altLang="en-US" sz="2400" dirty="0"/>
          </a:p>
          <a:p>
            <a:pPr algn="ctr">
              <a:lnSpc>
                <a:spcPct val="80000"/>
              </a:lnSpc>
              <a:buNone/>
            </a:pPr>
            <a:r>
              <a:rPr lang="zh-CN" altLang="en-US" sz="2400" dirty="0"/>
              <a:t> </a:t>
            </a:r>
            <a:r>
              <a:rPr lang="en-US" altLang="zh-CN" sz="2400" dirty="0"/>
              <a:t> </a:t>
            </a:r>
            <a:r>
              <a:rPr lang="zh-CN" altLang="en-US" sz="2400" dirty="0"/>
              <a:t> </a:t>
            </a:r>
            <a:r>
              <a:rPr lang="en-US" altLang="zh-CN" sz="2400" dirty="0"/>
              <a:t>      The two companies are competing for a contract.   </a:t>
            </a:r>
            <a:r>
              <a:rPr lang="zh-CN" altLang="en-US" sz="2400" dirty="0"/>
              <a:t>这两个公司为了赢得一份承包合同而竞争。</a:t>
            </a:r>
            <a:endParaRPr lang="zh-CN" altLang="en-US" sz="2400" dirty="0"/>
          </a:p>
          <a:p>
            <a:pPr>
              <a:lnSpc>
                <a:spcPct val="80000"/>
              </a:lnSpc>
              <a:buNone/>
            </a:pPr>
            <a:r>
              <a:rPr lang="zh-CN" altLang="en-US" sz="2400" dirty="0"/>
              <a:t>   </a:t>
            </a:r>
            <a:r>
              <a:rPr lang="en-US" altLang="zh-CN" sz="2400" dirty="0"/>
              <a:t> competing</a:t>
            </a:r>
            <a:r>
              <a:rPr lang="zh-CN" altLang="en-US" sz="2400" dirty="0"/>
              <a:t>　</a:t>
            </a:r>
            <a:r>
              <a:rPr lang="en-US" altLang="zh-CN" sz="2400" dirty="0">
                <a:solidFill>
                  <a:srgbClr val="FF0000"/>
                </a:solidFill>
              </a:rPr>
              <a:t>adj. </a:t>
            </a:r>
            <a:r>
              <a:rPr lang="zh-CN" altLang="en-US" sz="2400" dirty="0">
                <a:solidFill>
                  <a:srgbClr val="FF0000"/>
                </a:solidFill>
              </a:rPr>
              <a:t>竞争的</a:t>
            </a:r>
            <a:r>
              <a:rPr lang="en-US" altLang="zh-CN" sz="2400" dirty="0">
                <a:solidFill>
                  <a:srgbClr val="FF0000"/>
                </a:solidFill>
              </a:rPr>
              <a:t> </a:t>
            </a:r>
            <a:r>
              <a:rPr lang="zh-CN" altLang="en-US" sz="2400" dirty="0">
                <a:solidFill>
                  <a:srgbClr val="FF0000"/>
                </a:solidFill>
              </a:rPr>
              <a:t>（作形容词）</a:t>
            </a:r>
            <a:endParaRPr lang="zh-CN" altLang="en-US" sz="2400" dirty="0">
              <a:solidFill>
                <a:srgbClr val="FF0000"/>
              </a:solidFill>
            </a:endParaRPr>
          </a:p>
          <a:p>
            <a:pPr>
              <a:lnSpc>
                <a:spcPct val="80000"/>
              </a:lnSpc>
              <a:buNone/>
            </a:pPr>
            <a:r>
              <a:rPr lang="zh-CN" altLang="en-US" sz="2400" dirty="0"/>
              <a:t>   </a:t>
            </a:r>
            <a:r>
              <a:rPr lang="zh-CN" altLang="en-US" sz="2400" dirty="0">
                <a:solidFill>
                  <a:srgbClr val="FF0000"/>
                </a:solidFill>
                <a:sym typeface="+mn-ea"/>
              </a:rPr>
              <a:t>  </a:t>
            </a:r>
            <a:r>
              <a:rPr lang="en-US" altLang="zh-CN" sz="2400" dirty="0">
                <a:solidFill>
                  <a:srgbClr val="FF0000"/>
                </a:solidFill>
                <a:sym typeface="+mn-ea"/>
              </a:rPr>
              <a:t>e.g. </a:t>
            </a:r>
            <a:r>
              <a:rPr lang="en-US" altLang="zh-CN" sz="2400" dirty="0"/>
              <a:t>competing firms </a:t>
            </a:r>
            <a:r>
              <a:rPr lang="zh-CN" altLang="en-US" sz="2400" dirty="0"/>
              <a:t>互相竞争的企业</a:t>
            </a:r>
            <a:endParaRPr lang="zh-CN" altLang="en-US" sz="2400" dirty="0"/>
          </a:p>
          <a:p>
            <a:pPr>
              <a:lnSpc>
                <a:spcPct val="80000"/>
              </a:lnSpc>
              <a:buNone/>
            </a:pPr>
            <a:r>
              <a:rPr lang="zh-CN" altLang="en-US" sz="2400" dirty="0"/>
              <a:t>    </a:t>
            </a:r>
            <a:r>
              <a:rPr lang="en-US" altLang="zh-CN" sz="2400" dirty="0"/>
              <a:t>        competing products </a:t>
            </a:r>
            <a:r>
              <a:rPr lang="zh-CN" altLang="en-US" sz="2400" dirty="0"/>
              <a:t>互相竞争的产品</a:t>
            </a:r>
            <a:endParaRPr lang="zh-CN" altLang="en-US" sz="2400" dirty="0"/>
          </a:p>
          <a:p>
            <a:pPr>
              <a:lnSpc>
                <a:spcPct val="80000"/>
              </a:lnSpc>
              <a:buNone/>
            </a:pPr>
            <a:r>
              <a:rPr lang="zh-CN" altLang="en-US" sz="2400" dirty="0"/>
              <a:t>    </a:t>
            </a:r>
            <a:r>
              <a:rPr lang="en-US" altLang="zh-CN" sz="2400" dirty="0"/>
              <a:t>competition </a:t>
            </a:r>
            <a:r>
              <a:rPr lang="en-US" altLang="zh-CN" sz="2400" dirty="0">
                <a:solidFill>
                  <a:srgbClr val="FF0000"/>
                </a:solidFill>
              </a:rPr>
              <a:t>n. </a:t>
            </a:r>
            <a:r>
              <a:rPr lang="zh-CN" altLang="en-US" sz="2400" dirty="0">
                <a:solidFill>
                  <a:srgbClr val="FF0000"/>
                </a:solidFill>
              </a:rPr>
              <a:t>竞争</a:t>
            </a:r>
            <a:r>
              <a:rPr lang="en-US" altLang="zh-CN" sz="2400" dirty="0">
                <a:solidFill>
                  <a:srgbClr val="FF0000"/>
                </a:solidFill>
              </a:rPr>
              <a:t> </a:t>
            </a:r>
            <a:r>
              <a:rPr lang="zh-CN" altLang="en-US" sz="2400" dirty="0">
                <a:solidFill>
                  <a:srgbClr val="FF0000"/>
                </a:solidFill>
              </a:rPr>
              <a:t>（词性为名词）</a:t>
            </a:r>
            <a:endParaRPr lang="zh-CN" altLang="en-US" sz="2400" dirty="0"/>
          </a:p>
          <a:p>
            <a:pPr>
              <a:lnSpc>
                <a:spcPct val="80000"/>
              </a:lnSpc>
              <a:buNone/>
            </a:pPr>
            <a:r>
              <a:rPr lang="zh-CN" altLang="en-US" sz="2400" dirty="0"/>
              <a:t>   </a:t>
            </a:r>
            <a:r>
              <a:rPr lang="zh-CN" altLang="en-US" sz="2400" dirty="0">
                <a:solidFill>
                  <a:srgbClr val="FF0000"/>
                </a:solidFill>
                <a:sym typeface="+mn-ea"/>
              </a:rPr>
              <a:t>   </a:t>
            </a:r>
            <a:r>
              <a:rPr lang="en-US" altLang="zh-CN" sz="2400" dirty="0">
                <a:solidFill>
                  <a:srgbClr val="FF0000"/>
                </a:solidFill>
                <a:sym typeface="+mn-ea"/>
              </a:rPr>
              <a:t>e.g. </a:t>
            </a:r>
            <a:r>
              <a:rPr lang="en-US" altLang="zh-CN" sz="2400" dirty="0"/>
              <a:t>free competition ((</a:t>
            </a:r>
            <a:r>
              <a:rPr lang="zh-CN" altLang="en-US" sz="2400" dirty="0"/>
              <a:t>没有政府干预的</a:t>
            </a:r>
            <a:r>
              <a:rPr lang="en-US" altLang="zh-CN" sz="2400" dirty="0"/>
              <a:t>)</a:t>
            </a:r>
            <a:r>
              <a:rPr lang="zh-CN" altLang="en-US" sz="2400" dirty="0"/>
              <a:t>自由竞争</a:t>
            </a:r>
            <a:r>
              <a:rPr lang="en-US" altLang="zh-CN" sz="2400" dirty="0"/>
              <a:t>)</a:t>
            </a:r>
            <a:endParaRPr lang="en-US" altLang="zh-CN"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nchor="ctr" anchorCtr="0"/>
          <a:lstStyle/>
          <a:p/>
        </p:txBody>
      </p:sp>
      <p:sp>
        <p:nvSpPr>
          <p:cNvPr id="6147" name="文本占位符 6146"/>
          <p:cNvSpPr>
            <a:spLocks noGrp="1"/>
          </p:cNvSpPr>
          <p:nvPr>
            <p:ph type="body" idx="1"/>
          </p:nvPr>
        </p:nvSpPr>
        <p:spPr>
          <a:xfrm>
            <a:off x="395536" y="1412776"/>
            <a:ext cx="8219509" cy="4419600"/>
          </a:xfrm>
        </p:spPr>
        <p:txBody>
          <a:bodyPr/>
          <a:lstStyle/>
          <a:p>
            <a:pPr marL="0" indent="0">
              <a:lnSpc>
                <a:spcPct val="80000"/>
              </a:lnSpc>
              <a:buNone/>
            </a:pPr>
            <a:r>
              <a:rPr lang="en-US" altLang="zh-CN" sz="2400" dirty="0"/>
              <a:t>          We are facing keen competition from European manufacturers. </a:t>
            </a:r>
            <a:r>
              <a:rPr lang="zh-CN" altLang="en-US" sz="2400" dirty="0"/>
              <a:t>我们面临欧洲制造商的激烈竞争。</a:t>
            </a:r>
            <a:endParaRPr lang="zh-CN" altLang="en-US" sz="2400" dirty="0"/>
          </a:p>
          <a:p>
            <a:pPr marL="0" indent="0" algn="ctr">
              <a:lnSpc>
                <a:spcPct val="80000"/>
              </a:lnSpc>
              <a:buNone/>
            </a:pPr>
            <a:r>
              <a:rPr lang="en-US" altLang="zh-CN" sz="2400" dirty="0"/>
              <a:t>         Competition is getting keener in the cotton market.         </a:t>
            </a:r>
            <a:r>
              <a:rPr lang="zh-CN" altLang="en-US" sz="2400" dirty="0"/>
              <a:t>棉花市场的竞争渐趋激烈。</a:t>
            </a:r>
            <a:endParaRPr lang="zh-CN" altLang="en-US" sz="2400" dirty="0"/>
          </a:p>
          <a:p>
            <a:pPr marL="0" indent="0" algn="ctr">
              <a:lnSpc>
                <a:spcPct val="80000"/>
              </a:lnSpc>
              <a:buNone/>
            </a:pPr>
            <a:r>
              <a:rPr lang="zh-CN" altLang="en-US" sz="2400" dirty="0"/>
              <a:t> </a:t>
            </a:r>
            <a:r>
              <a:rPr lang="en-US" altLang="zh-CN" sz="2400" dirty="0"/>
              <a:t>         We have lowered our prices to beat the competition. </a:t>
            </a:r>
            <a:r>
              <a:rPr lang="zh-CN" altLang="en-US" sz="2400" dirty="0"/>
              <a:t>我们降低价格以在竞争中取胜。</a:t>
            </a:r>
            <a:endParaRPr lang="zh-CN" altLang="en-US" sz="2400" dirty="0"/>
          </a:p>
          <a:p>
            <a:pPr marL="0" indent="0">
              <a:lnSpc>
                <a:spcPct val="80000"/>
              </a:lnSpc>
              <a:buNone/>
            </a:pPr>
            <a:r>
              <a:rPr lang="en-US" altLang="zh-CN" sz="2400" dirty="0"/>
              <a:t>competitive </a:t>
            </a:r>
            <a:r>
              <a:rPr lang="en-US" altLang="zh-CN" sz="2400" dirty="0">
                <a:solidFill>
                  <a:srgbClr val="FF0000"/>
                </a:solidFill>
              </a:rPr>
              <a:t>adj. </a:t>
            </a:r>
            <a:r>
              <a:rPr lang="zh-CN" altLang="en-US" sz="2400" dirty="0">
                <a:solidFill>
                  <a:srgbClr val="FF0000"/>
                </a:solidFill>
              </a:rPr>
              <a:t>竞争的，</a:t>
            </a:r>
            <a:r>
              <a:rPr lang="en-US" altLang="zh-CN" sz="2400" dirty="0">
                <a:solidFill>
                  <a:srgbClr val="FF0000"/>
                </a:solidFill>
              </a:rPr>
              <a:t> </a:t>
            </a:r>
            <a:r>
              <a:rPr lang="zh-CN" altLang="en-US" sz="2400" dirty="0">
                <a:solidFill>
                  <a:srgbClr val="FF0000"/>
                </a:solidFill>
              </a:rPr>
              <a:t>有竞争力的</a:t>
            </a:r>
            <a:r>
              <a:rPr lang="en-US" altLang="zh-CN" sz="2400" dirty="0">
                <a:solidFill>
                  <a:srgbClr val="FF0000"/>
                </a:solidFill>
              </a:rPr>
              <a:t> </a:t>
            </a:r>
            <a:r>
              <a:rPr lang="zh-CN" altLang="en-US" sz="2400" dirty="0">
                <a:solidFill>
                  <a:srgbClr val="FF0000"/>
                </a:solidFill>
              </a:rPr>
              <a:t>（形容词）</a:t>
            </a:r>
            <a:endParaRPr lang="zh-CN" altLang="en-US" sz="2400" dirty="0"/>
          </a:p>
          <a:p>
            <a:pPr marL="0" indent="0">
              <a:lnSpc>
                <a:spcPct val="80000"/>
              </a:lnSpc>
              <a:buNone/>
            </a:pPr>
            <a:r>
              <a:rPr lang="en-US" altLang="zh-CN" sz="2400" dirty="0"/>
              <a:t>   </a:t>
            </a:r>
            <a:r>
              <a:rPr lang="en-US" altLang="zh-CN" sz="2400" dirty="0">
                <a:solidFill>
                  <a:srgbClr val="FF0000"/>
                </a:solidFill>
                <a:sym typeface="+mn-ea"/>
              </a:rPr>
              <a:t>e.g. </a:t>
            </a:r>
            <a:r>
              <a:rPr lang="en-US" altLang="zh-CN" sz="2400" dirty="0"/>
              <a:t>competitive price </a:t>
            </a:r>
            <a:r>
              <a:rPr lang="zh-CN" altLang="en-US" sz="2400" dirty="0"/>
              <a:t>有竞争力的价格</a:t>
            </a:r>
            <a:endParaRPr lang="zh-CN" altLang="en-US" sz="2400" dirty="0"/>
          </a:p>
          <a:p>
            <a:pPr marL="0" indent="0">
              <a:lnSpc>
                <a:spcPct val="80000"/>
              </a:lnSpc>
              <a:buNone/>
            </a:pPr>
            <a:r>
              <a:rPr lang="en-US" altLang="zh-CN" sz="2400" dirty="0"/>
              <a:t>          Please fax us an offer at competitive price. </a:t>
            </a:r>
            <a:endParaRPr lang="en-US" altLang="zh-CN" sz="2400" dirty="0"/>
          </a:p>
          <a:p>
            <a:pPr marL="0" indent="0">
              <a:lnSpc>
                <a:spcPct val="80000"/>
              </a:lnSpc>
              <a:buNone/>
            </a:pPr>
            <a:r>
              <a:rPr lang="en-US" altLang="zh-CN" sz="2400" dirty="0"/>
              <a:t>                       </a:t>
            </a:r>
            <a:r>
              <a:rPr lang="zh-CN" altLang="en-US" sz="2400" dirty="0"/>
              <a:t>请传真发来价格有竞争性的报盘。</a:t>
            </a:r>
            <a:endParaRPr lang="zh-CN" altLang="en-US" sz="2400" dirty="0"/>
          </a:p>
          <a:p>
            <a:pPr marL="0" indent="0">
              <a:lnSpc>
                <a:spcPct val="80000"/>
              </a:lnSpc>
              <a:buNone/>
            </a:pPr>
            <a:r>
              <a:rPr lang="en-US" altLang="zh-CN" sz="2400" dirty="0"/>
              <a:t>competitor </a:t>
            </a:r>
            <a:r>
              <a:rPr lang="en-US" altLang="zh-CN" sz="2400" dirty="0">
                <a:solidFill>
                  <a:srgbClr val="FF0000"/>
                </a:solidFill>
              </a:rPr>
              <a:t>n. </a:t>
            </a:r>
            <a:r>
              <a:rPr lang="zh-CN" altLang="en-US" sz="2400" dirty="0">
                <a:solidFill>
                  <a:srgbClr val="FF0000"/>
                </a:solidFill>
              </a:rPr>
              <a:t>竞争者；对手</a:t>
            </a:r>
            <a:r>
              <a:rPr lang="en-US" altLang="zh-CN" sz="2400" dirty="0">
                <a:solidFill>
                  <a:srgbClr val="FF0000"/>
                </a:solidFill>
              </a:rPr>
              <a:t>  (</a:t>
            </a:r>
            <a:r>
              <a:rPr lang="zh-CN" altLang="en-US" sz="2400" dirty="0">
                <a:solidFill>
                  <a:srgbClr val="FF0000"/>
                </a:solidFill>
              </a:rPr>
              <a:t>名词</a:t>
            </a:r>
            <a:r>
              <a:rPr lang="en-US" altLang="zh-CN" sz="2400" dirty="0">
                <a:solidFill>
                  <a:srgbClr val="FF0000"/>
                </a:solidFill>
              </a:rPr>
              <a:t>)</a:t>
            </a:r>
            <a:endParaRPr lang="zh-CN" altLang="en-US" sz="2400" dirty="0">
              <a:solidFill>
                <a:srgbClr val="FF0000"/>
              </a:solidFill>
            </a:endParaRPr>
          </a:p>
          <a:p>
            <a:pPr marL="0" indent="0">
              <a:lnSpc>
                <a:spcPct val="80000"/>
              </a:lnSpc>
              <a:buNone/>
            </a:pPr>
            <a:r>
              <a:rPr lang="en-US" altLang="zh-CN" sz="2400" dirty="0"/>
              <a:t> </a:t>
            </a:r>
            <a:r>
              <a:rPr lang="zh-CN" altLang="en-US" sz="2400" dirty="0">
                <a:solidFill>
                  <a:srgbClr val="FF0000"/>
                </a:solidFill>
                <a:sym typeface="+mn-ea"/>
              </a:rPr>
              <a:t> </a:t>
            </a:r>
            <a:r>
              <a:rPr lang="zh-CN" altLang="en-US" sz="2400" dirty="0">
                <a:sym typeface="+mn-ea"/>
              </a:rPr>
              <a:t> </a:t>
            </a:r>
            <a:r>
              <a:rPr lang="en-US" altLang="zh-CN" sz="2400" dirty="0" err="1">
                <a:solidFill>
                  <a:srgbClr val="FF0000"/>
                </a:solidFill>
                <a:sym typeface="+mn-ea"/>
              </a:rPr>
              <a:t>e.g.</a:t>
            </a:r>
            <a:r>
              <a:rPr lang="en-US" altLang="zh-CN" sz="2400" dirty="0" err="1"/>
              <a:t>Two</a:t>
            </a:r>
            <a:r>
              <a:rPr lang="en-US" altLang="zh-CN" sz="2400" dirty="0"/>
              <a:t> German firms are our main competitors.</a:t>
            </a:r>
            <a:endParaRPr lang="en-US" altLang="zh-CN" sz="2400" dirty="0"/>
          </a:p>
          <a:p>
            <a:pPr marL="0" indent="0" algn="ctr">
              <a:lnSpc>
                <a:spcPct val="80000"/>
              </a:lnSpc>
              <a:buNone/>
            </a:pPr>
            <a:r>
              <a:rPr lang="en-US" altLang="zh-CN" sz="2400" dirty="0"/>
              <a:t> </a:t>
            </a:r>
            <a:r>
              <a:rPr lang="zh-CN" altLang="en-US" sz="2400" dirty="0"/>
              <a:t>两家德国公司是我们的主要竞争对手。</a:t>
            </a:r>
            <a:endParaRPr lang="zh-CN" altLang="en-US" sz="2400" dirty="0"/>
          </a:p>
          <a:p>
            <a:pPr>
              <a:lnSpc>
                <a:spcPct val="80000"/>
              </a:lnSpc>
            </a:pPr>
            <a:endParaRPr lang="zh-CN" alt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p:txBody>
          <a:bodyPr anchor="ctr" anchorCtr="0"/>
          <a:lstStyle/>
          <a:p/>
        </p:txBody>
      </p:sp>
      <p:sp>
        <p:nvSpPr>
          <p:cNvPr id="7171" name="文本占位符 7170"/>
          <p:cNvSpPr>
            <a:spLocks noGrp="1"/>
          </p:cNvSpPr>
          <p:nvPr>
            <p:ph type="body" idx="1"/>
          </p:nvPr>
        </p:nvSpPr>
        <p:spPr>
          <a:xfrm>
            <a:off x="467544" y="1484784"/>
            <a:ext cx="7924800" cy="4419600"/>
          </a:xfrm>
        </p:spPr>
        <p:txBody>
          <a:bodyPr/>
          <a:lstStyle/>
          <a:p>
            <a:pPr>
              <a:lnSpc>
                <a:spcPct val="90000"/>
              </a:lnSpc>
              <a:buNone/>
            </a:pPr>
            <a:r>
              <a:rPr lang="en-US" altLang="zh-CN" sz="2400" dirty="0"/>
              <a:t>2. private enterprise system </a:t>
            </a:r>
            <a:r>
              <a:rPr lang="en-US" altLang="zh-CN" sz="2400" dirty="0">
                <a:latin typeface="Arial" panose="020B0604020202020204" pitchFamily="34" charset="0"/>
              </a:rPr>
              <a:t>——</a:t>
            </a:r>
            <a:r>
              <a:rPr lang="zh-CN" altLang="en-US" sz="2400" dirty="0"/>
              <a:t>私有企业制度，私有企业制度是一种经济制度</a:t>
            </a:r>
            <a:r>
              <a:rPr lang="en-US" altLang="zh-CN" sz="2400" dirty="0"/>
              <a:t>, </a:t>
            </a:r>
            <a:r>
              <a:rPr lang="zh-CN" altLang="en-US" sz="2400" dirty="0"/>
              <a:t>亦即资本主义经济制度。</a:t>
            </a:r>
            <a:endParaRPr lang="zh-CN" altLang="en-US" sz="2400" dirty="0"/>
          </a:p>
          <a:p>
            <a:pPr>
              <a:lnSpc>
                <a:spcPct val="90000"/>
              </a:lnSpc>
              <a:buNone/>
            </a:pPr>
            <a:endParaRPr lang="zh-CN" altLang="en-US" sz="2400" dirty="0"/>
          </a:p>
          <a:p>
            <a:pPr>
              <a:lnSpc>
                <a:spcPct val="90000"/>
              </a:lnSpc>
              <a:buNone/>
            </a:pPr>
            <a:r>
              <a:rPr lang="en-US" altLang="zh-CN" sz="2400" dirty="0"/>
              <a:t>3. marketplace</a:t>
            </a:r>
            <a:r>
              <a:rPr lang="en-US" altLang="zh-CN" sz="2400" dirty="0">
                <a:latin typeface="Arial" panose="020B0604020202020204" pitchFamily="34" charset="0"/>
              </a:rPr>
              <a:t>——</a:t>
            </a:r>
            <a:r>
              <a:rPr lang="zh-CN" altLang="en-US" sz="2400" dirty="0"/>
              <a:t>市场</a:t>
            </a:r>
            <a:endParaRPr lang="zh-CN" altLang="en-US" sz="2400" dirty="0"/>
          </a:p>
          <a:p>
            <a:pPr>
              <a:lnSpc>
                <a:spcPct val="90000"/>
              </a:lnSpc>
              <a:buNone/>
            </a:pPr>
            <a:endParaRPr lang="zh-CN" altLang="en-US" sz="2400" dirty="0"/>
          </a:p>
          <a:p>
            <a:pPr>
              <a:lnSpc>
                <a:spcPct val="90000"/>
              </a:lnSpc>
              <a:buNone/>
            </a:pPr>
            <a:r>
              <a:rPr lang="en-US" altLang="zh-CN" sz="2400" dirty="0"/>
              <a:t>4. price-support  </a:t>
            </a:r>
            <a:r>
              <a:rPr lang="en-US" altLang="zh-CN" sz="2400" dirty="0">
                <a:latin typeface="Arial" panose="020B0604020202020204" pitchFamily="34" charset="0"/>
              </a:rPr>
              <a:t>——</a:t>
            </a:r>
            <a:r>
              <a:rPr lang="zh-CN" altLang="en-US" sz="2400" dirty="0"/>
              <a:t>价格补贴，价格支持，指政府为稳定或提高生产者出售产品的价格而制定的计划</a:t>
            </a:r>
            <a:r>
              <a:rPr lang="en-US" altLang="zh-CN" sz="2400" dirty="0"/>
              <a:t>, </a:t>
            </a:r>
            <a:r>
              <a:rPr lang="zh-CN" altLang="en-US" sz="2400" dirty="0"/>
              <a:t>包括直接支付现金，政府收购产品以提高市场价格</a:t>
            </a:r>
            <a:r>
              <a:rPr lang="en-US" altLang="zh-CN" sz="2400" dirty="0"/>
              <a:t>, </a:t>
            </a:r>
            <a:r>
              <a:rPr lang="zh-CN" altLang="en-US" sz="2400" dirty="0"/>
              <a:t>或专项融资。这种价格补贴通常用于农业。</a:t>
            </a:r>
            <a:endParaRPr lang="zh-CN" altLang="en-US" sz="2400" dirty="0"/>
          </a:p>
          <a:p>
            <a:pPr>
              <a:lnSpc>
                <a:spcPct val="90000"/>
              </a:lnSpc>
              <a:buNone/>
            </a:pPr>
            <a:endParaRPr lang="zh-CN" altLang="en-US" sz="2400" dirty="0"/>
          </a:p>
          <a:p>
            <a:pPr>
              <a:lnSpc>
                <a:spcPct val="90000"/>
              </a:lnSpc>
              <a:buNone/>
            </a:pPr>
            <a:r>
              <a:rPr lang="en-US" altLang="zh-CN" sz="2400" dirty="0"/>
              <a:t>5. prevailing price </a:t>
            </a:r>
            <a:r>
              <a:rPr lang="en-US" altLang="zh-CN" sz="2400" dirty="0">
                <a:latin typeface="Arial" panose="020B0604020202020204" pitchFamily="34" charset="0"/>
              </a:rPr>
              <a:t>——</a:t>
            </a:r>
            <a:r>
              <a:rPr lang="zh-CN" altLang="en-US" sz="2400" dirty="0"/>
              <a:t>可译作现价</a:t>
            </a:r>
            <a:r>
              <a:rPr lang="en-US" altLang="zh-CN" sz="2400" dirty="0"/>
              <a:t>, </a:t>
            </a:r>
            <a:r>
              <a:rPr lang="zh-CN" altLang="en-US" sz="2400" dirty="0"/>
              <a:t>时价。</a:t>
            </a:r>
            <a:endParaRPr lang="zh-CN" altLang="en-US" sz="2400" dirty="0"/>
          </a:p>
          <a:p>
            <a:pPr>
              <a:lnSpc>
                <a:spcPct val="90000"/>
              </a:lnSpc>
            </a:pPr>
            <a:endParaRPr lang="zh-CN" alt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a:xfrm>
            <a:off x="195263" y="228600"/>
            <a:ext cx="7794625" cy="622300"/>
          </a:xfrm>
        </p:spPr>
        <p:txBody>
          <a:bodyPr anchor="ctr" anchorCtr="0"/>
          <a:lstStyle/>
          <a:p>
            <a:r>
              <a:rPr lang="en-US" altLang="zh-CN" sz="2500" b="1"/>
              <a:t>Ⅱ.Language Points (</a:t>
            </a:r>
            <a:r>
              <a:rPr lang="zh-CN" altLang="en-US" sz="2500" b="1"/>
              <a:t>语言要点</a:t>
            </a:r>
            <a:r>
              <a:rPr lang="en-US" altLang="zh-CN" sz="2500" b="1"/>
              <a:t>)</a:t>
            </a:r>
            <a:br>
              <a:rPr lang="en-US" altLang="zh-CN" sz="2500" b="1"/>
            </a:br>
            <a:r>
              <a:rPr lang="zh-CN" altLang="en-US" sz="2500" b="1"/>
              <a:t>　 </a:t>
            </a:r>
            <a:r>
              <a:rPr lang="en-US" altLang="zh-CN" sz="2100"/>
              <a:t>(Teachers should note that here we only give you some of the language points, you may add some by yourself.)</a:t>
            </a:r>
            <a:endParaRPr lang="en-US" altLang="zh-CN" sz="2100"/>
          </a:p>
        </p:txBody>
      </p:sp>
      <p:sp>
        <p:nvSpPr>
          <p:cNvPr id="8195" name="文本占位符 8194"/>
          <p:cNvSpPr>
            <a:spLocks noGrp="1"/>
          </p:cNvSpPr>
          <p:nvPr>
            <p:ph type="body" idx="1"/>
          </p:nvPr>
        </p:nvSpPr>
        <p:spPr>
          <a:xfrm>
            <a:off x="322898" y="1340168"/>
            <a:ext cx="8229600" cy="4525962"/>
          </a:xfrm>
        </p:spPr>
        <p:txBody>
          <a:bodyPr/>
          <a:lstStyle/>
          <a:p>
            <a:pPr marL="609600" indent="-609600" algn="just">
              <a:lnSpc>
                <a:spcPct val="80000"/>
              </a:lnSpc>
              <a:buNone/>
            </a:pPr>
            <a:r>
              <a:rPr lang="en-US" altLang="zh-CN" sz="2400" dirty="0"/>
              <a:t>1. A basic principle of economies, the law of supply and</a:t>
            </a:r>
            <a:endParaRPr lang="en-US" altLang="zh-CN" sz="2400" dirty="0"/>
          </a:p>
          <a:p>
            <a:pPr marL="609600" indent="-609600" algn="just">
              <a:lnSpc>
                <a:spcPct val="80000"/>
              </a:lnSpc>
              <a:buNone/>
            </a:pPr>
            <a:r>
              <a:rPr lang="en-US" altLang="zh-CN" sz="2400" dirty="0"/>
              <a:t>    demand states that market prices are set by the</a:t>
            </a:r>
            <a:endParaRPr lang="en-US" altLang="zh-CN" sz="2400" dirty="0"/>
          </a:p>
          <a:p>
            <a:pPr marL="609600" indent="-609600" algn="just">
              <a:lnSpc>
                <a:spcPct val="80000"/>
              </a:lnSpc>
              <a:buNone/>
            </a:pPr>
            <a:r>
              <a:rPr lang="en-US" altLang="zh-CN" sz="2400" dirty="0"/>
              <a:t>     intersection of the supply and demand curves. </a:t>
            </a:r>
            <a:endParaRPr lang="en-US" altLang="zh-CN" sz="2400" dirty="0"/>
          </a:p>
          <a:p>
            <a:pPr marL="609600" indent="-609600">
              <a:lnSpc>
                <a:spcPct val="80000"/>
              </a:lnSpc>
              <a:buNone/>
            </a:pPr>
            <a:r>
              <a:rPr lang="en-US" altLang="zh-CN" sz="2400" dirty="0"/>
              <a:t>       </a:t>
            </a:r>
            <a:r>
              <a:rPr lang="zh-CN" altLang="en-US" sz="2000" dirty="0"/>
              <a:t>作为经济学的一条基本原则，供求规律指出市场价格是由供应曲线需求曲线的交叉点确定的。</a:t>
            </a:r>
            <a:endParaRPr lang="zh-CN" altLang="en-US" sz="2000" dirty="0"/>
          </a:p>
          <a:p>
            <a:pPr marL="609600" indent="-609600">
              <a:lnSpc>
                <a:spcPct val="80000"/>
              </a:lnSpc>
              <a:buNone/>
            </a:pPr>
            <a:r>
              <a:rPr lang="zh-CN" altLang="en-US" sz="2400" dirty="0"/>
              <a:t>   </a:t>
            </a:r>
            <a:r>
              <a:rPr lang="zh-CN" altLang="en-US" sz="2000" dirty="0"/>
              <a:t> </a:t>
            </a:r>
            <a:r>
              <a:rPr lang="en-US" altLang="zh-CN" sz="2000" dirty="0"/>
              <a:t>1)That </a:t>
            </a:r>
            <a:r>
              <a:rPr lang="zh-CN" altLang="en-US" sz="2000" dirty="0"/>
              <a:t>引导的是主句谓语</a:t>
            </a:r>
            <a:r>
              <a:rPr lang="en-US" altLang="zh-CN" sz="2000" dirty="0"/>
              <a:t>states</a:t>
            </a:r>
            <a:r>
              <a:rPr lang="zh-CN" altLang="en-US" sz="2000" dirty="0"/>
              <a:t>的宾语从句，从句谓语</a:t>
            </a:r>
            <a:r>
              <a:rPr lang="en-US" altLang="zh-CN" sz="2000" dirty="0"/>
              <a:t>are set (</a:t>
            </a:r>
            <a:r>
              <a:rPr lang="zh-CN" altLang="en-US" sz="2000" dirty="0"/>
              <a:t>被确定</a:t>
            </a:r>
            <a:r>
              <a:rPr lang="en-US" altLang="zh-CN" sz="2000" dirty="0"/>
              <a:t>)</a:t>
            </a:r>
            <a:endParaRPr lang="en-US" altLang="zh-CN" sz="2000" dirty="0"/>
          </a:p>
          <a:p>
            <a:pPr marL="609600" indent="-609600">
              <a:lnSpc>
                <a:spcPct val="80000"/>
              </a:lnSpc>
              <a:buNone/>
            </a:pPr>
            <a:r>
              <a:rPr lang="en-US" altLang="zh-CN" sz="2000" dirty="0"/>
              <a:t>    2)By the intersection of the supply and demand curves </a:t>
            </a:r>
            <a:r>
              <a:rPr lang="zh-CN" altLang="en-US" sz="2000" dirty="0"/>
              <a:t>由供给线和需求线的交叉点确定（参见教材</a:t>
            </a:r>
            <a:r>
              <a:rPr lang="en-US" altLang="zh-CN" sz="2000" dirty="0">
                <a:solidFill>
                  <a:srgbClr val="FF0000"/>
                </a:solidFill>
              </a:rPr>
              <a:t>P60(</a:t>
            </a:r>
            <a:r>
              <a:rPr lang="zh-CN" altLang="en-US" sz="2000" dirty="0">
                <a:solidFill>
                  <a:srgbClr val="FF0000"/>
                </a:solidFill>
              </a:rPr>
              <a:t>这个页码待确定</a:t>
            </a:r>
            <a:r>
              <a:rPr lang="en-US" altLang="zh-CN" sz="2000" dirty="0">
                <a:solidFill>
                  <a:srgbClr val="FF0000"/>
                </a:solidFill>
              </a:rPr>
              <a:t>)</a:t>
            </a:r>
            <a:r>
              <a:rPr lang="zh-CN" altLang="en-US" sz="2000" dirty="0"/>
              <a:t>的图）</a:t>
            </a:r>
            <a:endParaRPr lang="zh-CN" altLang="en-US" sz="2000" dirty="0"/>
          </a:p>
          <a:p>
            <a:pPr marL="609600" indent="-609600">
              <a:lnSpc>
                <a:spcPct val="80000"/>
              </a:lnSpc>
              <a:buNone/>
            </a:pPr>
            <a:endParaRPr lang="zh-CN" altLang="en-US" sz="2000" dirty="0"/>
          </a:p>
          <a:p>
            <a:pPr marL="609600" indent="-609600" algn="just">
              <a:lnSpc>
                <a:spcPct val="80000"/>
              </a:lnSpc>
              <a:buNone/>
            </a:pPr>
            <a:r>
              <a:rPr lang="en-US" altLang="zh-CN" sz="2400" dirty="0"/>
              <a:t>2. Monopolistic competition arises in an industry in which</a:t>
            </a:r>
            <a:endParaRPr lang="en-US" altLang="zh-CN" sz="2400" dirty="0"/>
          </a:p>
          <a:p>
            <a:pPr marL="609600" indent="-609600" algn="just">
              <a:lnSpc>
                <a:spcPct val="80000"/>
              </a:lnSpc>
              <a:buNone/>
            </a:pPr>
            <a:r>
              <a:rPr lang="en-US" altLang="zh-CN" sz="2400" dirty="0"/>
              <a:t>    somewhat fewer firms than would exist in pure</a:t>
            </a:r>
            <a:endParaRPr lang="en-US" altLang="zh-CN" sz="2400" dirty="0"/>
          </a:p>
          <a:p>
            <a:pPr marL="609600" indent="-609600" algn="just">
              <a:lnSpc>
                <a:spcPct val="80000"/>
              </a:lnSpc>
              <a:buNone/>
            </a:pPr>
            <a:r>
              <a:rPr lang="en-US" altLang="zh-CN" sz="2400" dirty="0"/>
              <a:t>    competition produce and sell products that are different</a:t>
            </a:r>
            <a:endParaRPr lang="en-US" altLang="zh-CN" sz="2400" dirty="0"/>
          </a:p>
          <a:p>
            <a:pPr marL="609600" indent="-609600" algn="just">
              <a:lnSpc>
                <a:spcPct val="80000"/>
              </a:lnSpc>
              <a:buNone/>
            </a:pPr>
            <a:r>
              <a:rPr lang="en-US" altLang="zh-CN" sz="2400" dirty="0"/>
              <a:t>    from those of their competitors.  </a:t>
            </a:r>
            <a:endParaRPr lang="en-US" altLang="zh-CN" sz="2400" dirty="0"/>
          </a:p>
          <a:p>
            <a:pPr marL="609600" indent="-609600">
              <a:lnSpc>
                <a:spcPct val="80000"/>
              </a:lnSpc>
              <a:buNone/>
            </a:pPr>
            <a:r>
              <a:rPr lang="en-US" altLang="zh-CN" sz="2400" dirty="0"/>
              <a:t>     </a:t>
            </a:r>
            <a:endParaRPr lang="en-US" altLang="zh-CN" sz="2400" dirty="0"/>
          </a:p>
          <a:p>
            <a:pPr marL="609600" indent="-609600">
              <a:lnSpc>
                <a:spcPct val="80000"/>
              </a:lnSpc>
            </a:pPr>
            <a:endParaRPr lang="en-US"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占位符 9217"/>
          <p:cNvSpPr>
            <a:spLocks noGrp="1"/>
          </p:cNvSpPr>
          <p:nvPr>
            <p:ph type="body" idx="4294967295"/>
          </p:nvPr>
        </p:nvSpPr>
        <p:spPr>
          <a:xfrm>
            <a:off x="468313" y="1484313"/>
            <a:ext cx="8137525" cy="5543550"/>
          </a:xfrm>
        </p:spPr>
        <p:txBody>
          <a:bodyPr/>
          <a:lstStyle/>
          <a:p>
            <a:pPr>
              <a:lnSpc>
                <a:spcPct val="80000"/>
              </a:lnSpc>
              <a:buNone/>
            </a:pPr>
            <a:r>
              <a:rPr lang="en-US" altLang="zh-CN" sz="2000" dirty="0"/>
              <a:t>     </a:t>
            </a:r>
            <a:r>
              <a:rPr lang="zh-CN" altLang="en-US" sz="2000" dirty="0"/>
              <a:t>出现垄断性竞争的行业里，企业要比在纯粹竞争中稍少一些，生产出售的产品与他们竞争对手的也不一样。</a:t>
            </a:r>
            <a:endParaRPr lang="zh-CN" altLang="en-US" sz="2000" dirty="0"/>
          </a:p>
          <a:p>
            <a:pPr>
              <a:lnSpc>
                <a:spcPct val="80000"/>
              </a:lnSpc>
              <a:buNone/>
            </a:pPr>
            <a:r>
              <a:rPr lang="zh-CN" altLang="en-US" sz="2000" dirty="0"/>
              <a:t>   </a:t>
            </a:r>
            <a:r>
              <a:rPr lang="en-US" altLang="zh-CN" sz="2000" dirty="0"/>
              <a:t>1) </a:t>
            </a:r>
            <a:r>
              <a:rPr lang="zh-CN" altLang="en-US" sz="2000" dirty="0"/>
              <a:t>主句</a:t>
            </a:r>
            <a:r>
              <a:rPr lang="en-US" altLang="zh-CN" sz="2000" dirty="0"/>
              <a:t>monopolistic competition arises in an industry </a:t>
            </a:r>
            <a:r>
              <a:rPr lang="zh-CN" altLang="en-US" sz="2000" dirty="0"/>
              <a:t>是一个主谓状结构的句子，译文可将主谓颠倒，译为：出现垄断性竞争的行业里。</a:t>
            </a:r>
            <a:endParaRPr lang="zh-CN" altLang="en-US" sz="2000" dirty="0"/>
          </a:p>
          <a:p>
            <a:pPr>
              <a:lnSpc>
                <a:spcPct val="80000"/>
              </a:lnSpc>
              <a:buNone/>
            </a:pPr>
            <a:r>
              <a:rPr lang="zh-CN" altLang="en-US" sz="2000" dirty="0"/>
              <a:t>   </a:t>
            </a:r>
            <a:r>
              <a:rPr lang="en-US" altLang="zh-CN" sz="2000" dirty="0"/>
              <a:t>2) in which </a:t>
            </a:r>
            <a:r>
              <a:rPr lang="zh-CN" altLang="en-US" sz="2000" dirty="0"/>
              <a:t>引导的是定语从句，修饰</a:t>
            </a:r>
            <a:r>
              <a:rPr lang="en-US" altLang="zh-CN" sz="2000" dirty="0"/>
              <a:t>industry </a:t>
            </a:r>
            <a:r>
              <a:rPr lang="zh-CN" altLang="en-US" sz="2000" dirty="0"/>
              <a:t>，这一定语从句的主语是</a:t>
            </a:r>
            <a:r>
              <a:rPr lang="en-US" altLang="zh-CN" sz="2000" dirty="0"/>
              <a:t>firms, </a:t>
            </a:r>
            <a:r>
              <a:rPr lang="zh-CN" altLang="en-US" sz="2000" dirty="0"/>
              <a:t>谓语是</a:t>
            </a:r>
            <a:r>
              <a:rPr lang="en-US" altLang="zh-CN" sz="2000" dirty="0"/>
              <a:t>would exist</a:t>
            </a:r>
            <a:r>
              <a:rPr lang="en-US" altLang="zh-CN" sz="2000" dirty="0">
                <a:latin typeface="Arial" panose="020B0604020202020204" pitchFamily="34" charset="0"/>
              </a:rPr>
              <a:t>…</a:t>
            </a:r>
            <a:r>
              <a:rPr lang="en-US" altLang="zh-CN" sz="2000" dirty="0"/>
              <a:t>produce and sell</a:t>
            </a:r>
            <a:r>
              <a:rPr lang="en-US" altLang="zh-CN" sz="2000" dirty="0">
                <a:latin typeface="Arial" panose="020B0604020202020204" pitchFamily="34" charset="0"/>
              </a:rPr>
              <a:t>…</a:t>
            </a:r>
            <a:endParaRPr lang="en-US" altLang="zh-CN" sz="2000" dirty="0"/>
          </a:p>
          <a:p>
            <a:pPr>
              <a:lnSpc>
                <a:spcPct val="80000"/>
              </a:lnSpc>
              <a:buNone/>
            </a:pPr>
            <a:r>
              <a:rPr lang="en-US" altLang="zh-CN" sz="2000" dirty="0"/>
              <a:t>   3) that </a:t>
            </a:r>
            <a:r>
              <a:rPr lang="zh-CN" altLang="en-US" sz="2000" dirty="0"/>
              <a:t>引导的定语从句修饰</a:t>
            </a:r>
            <a:r>
              <a:rPr lang="en-US" altLang="zh-CN" sz="2000" dirty="0"/>
              <a:t>products, </a:t>
            </a:r>
            <a:r>
              <a:rPr lang="zh-CN" altLang="en-US" sz="2000" dirty="0"/>
              <a:t>表示“不同于其竞争对手的产品。”</a:t>
            </a:r>
            <a:endParaRPr lang="zh-CN" altLang="en-US" sz="2000" dirty="0"/>
          </a:p>
          <a:p>
            <a:pPr>
              <a:lnSpc>
                <a:spcPct val="80000"/>
              </a:lnSpc>
              <a:buNone/>
            </a:pPr>
            <a:r>
              <a:rPr lang="zh-CN" altLang="en-US" sz="2000" dirty="0"/>
              <a:t>   </a:t>
            </a:r>
            <a:r>
              <a:rPr lang="en-US" altLang="zh-CN" sz="2000" dirty="0"/>
              <a:t>4) somewhat </a:t>
            </a:r>
            <a:r>
              <a:rPr lang="zh-CN" altLang="en-US" sz="2000" dirty="0"/>
              <a:t>一些，稍微，修饰形容词</a:t>
            </a:r>
            <a:r>
              <a:rPr lang="en-US" altLang="zh-CN" sz="2000" dirty="0"/>
              <a:t>fewer.</a:t>
            </a:r>
            <a:endParaRPr lang="en-US" altLang="zh-CN" sz="2000" dirty="0"/>
          </a:p>
          <a:p>
            <a:pPr>
              <a:lnSpc>
                <a:spcPct val="80000"/>
              </a:lnSpc>
              <a:buNone/>
            </a:pPr>
            <a:endParaRPr lang="en-US" altLang="zh-CN" sz="2000" dirty="0"/>
          </a:p>
          <a:p>
            <a:pPr algn="just">
              <a:lnSpc>
                <a:spcPct val="80000"/>
              </a:lnSpc>
              <a:buNone/>
            </a:pPr>
            <a:r>
              <a:rPr lang="en-US" altLang="zh-CN" sz="2400" dirty="0"/>
              <a:t>3. But the primary difference between oligopoly and the previously mentioned markets is that the limited number of sellers gives the oligopolist substantial control over the product’s price. </a:t>
            </a:r>
            <a:endParaRPr lang="en-US" altLang="zh-CN" sz="2400" dirty="0"/>
          </a:p>
          <a:p>
            <a:pPr>
              <a:lnSpc>
                <a:spcPct val="80000"/>
              </a:lnSpc>
              <a:buNone/>
            </a:pPr>
            <a:endParaRPr lang="en-US" altLang="zh-CN" sz="2400" dirty="0"/>
          </a:p>
          <a:p>
            <a:pPr>
              <a:lnSpc>
                <a:spcPct val="80000"/>
              </a:lnSpc>
              <a:buNone/>
            </a:pPr>
            <a:endParaRPr lang="en-US"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p:txBody>
          <a:bodyPr anchor="ctr" anchorCtr="0"/>
          <a:lstStyle/>
          <a:p/>
        </p:txBody>
      </p:sp>
      <p:sp>
        <p:nvSpPr>
          <p:cNvPr id="10243" name="文本占位符 10242"/>
          <p:cNvSpPr>
            <a:spLocks noGrp="1"/>
          </p:cNvSpPr>
          <p:nvPr>
            <p:ph type="body" idx="1"/>
          </p:nvPr>
        </p:nvSpPr>
        <p:spPr>
          <a:xfrm>
            <a:off x="467544" y="1600200"/>
            <a:ext cx="8066856" cy="4419600"/>
          </a:xfrm>
        </p:spPr>
        <p:txBody>
          <a:bodyPr/>
          <a:lstStyle/>
          <a:p>
            <a:pPr>
              <a:lnSpc>
                <a:spcPct val="90000"/>
              </a:lnSpc>
              <a:buNone/>
            </a:pPr>
            <a:r>
              <a:rPr lang="en-US" altLang="zh-CN" sz="2000" dirty="0"/>
              <a:t>    </a:t>
            </a:r>
            <a:r>
              <a:rPr lang="zh-CN" altLang="en-US" sz="2000" dirty="0"/>
              <a:t>但寡头卖主垄断与前面所提到的市场的主要区别在于，卖主的数量有限，使得寡头卖主垄断者对产品的价格拥有相当大的支配权。</a:t>
            </a:r>
            <a:endParaRPr lang="zh-CN" altLang="en-US" sz="2000" dirty="0"/>
          </a:p>
          <a:p>
            <a:pPr>
              <a:lnSpc>
                <a:spcPct val="90000"/>
              </a:lnSpc>
              <a:buNone/>
            </a:pPr>
            <a:r>
              <a:rPr lang="zh-CN" altLang="en-US" sz="2400" dirty="0"/>
              <a:t> </a:t>
            </a:r>
            <a:endParaRPr lang="zh-CN" altLang="en-US" sz="2400" dirty="0"/>
          </a:p>
          <a:p>
            <a:pPr>
              <a:lnSpc>
                <a:spcPct val="90000"/>
              </a:lnSpc>
              <a:buNone/>
            </a:pPr>
            <a:r>
              <a:rPr lang="zh-CN" altLang="en-US" sz="2000" dirty="0"/>
              <a:t>   </a:t>
            </a:r>
            <a:r>
              <a:rPr lang="en-US" altLang="zh-CN" sz="2000" dirty="0"/>
              <a:t>1) </a:t>
            </a:r>
            <a:r>
              <a:rPr lang="zh-CN" altLang="en-US" sz="2000" dirty="0"/>
              <a:t>这个句子的主要结构是：</a:t>
            </a:r>
            <a:r>
              <a:rPr lang="en-US" altLang="zh-CN" sz="2000" dirty="0"/>
              <a:t>the primary difference </a:t>
            </a:r>
            <a:r>
              <a:rPr lang="en-US" altLang="zh-CN" sz="2000" dirty="0">
                <a:latin typeface="Arial" panose="020B0604020202020204" pitchFamily="34" charset="0"/>
              </a:rPr>
              <a:t>…</a:t>
            </a:r>
            <a:r>
              <a:rPr lang="en-US" altLang="zh-CN" sz="2000" dirty="0"/>
              <a:t>is that </a:t>
            </a:r>
            <a:r>
              <a:rPr lang="en-US" altLang="zh-CN" sz="2000" dirty="0">
                <a:latin typeface="Arial" panose="020B0604020202020204" pitchFamily="34" charset="0"/>
              </a:rPr>
              <a:t>…</a:t>
            </a:r>
            <a:r>
              <a:rPr lang="en-US" altLang="zh-CN" sz="2000" dirty="0"/>
              <a:t> (</a:t>
            </a:r>
            <a:r>
              <a:rPr lang="en-US" altLang="zh-CN" sz="2000" dirty="0">
                <a:latin typeface="Arial" panose="020B0604020202020204" pitchFamily="34" charset="0"/>
              </a:rPr>
              <a:t>……</a:t>
            </a:r>
            <a:r>
              <a:rPr lang="zh-CN" altLang="en-US" sz="2000" dirty="0"/>
              <a:t>主要区别在于</a:t>
            </a:r>
            <a:r>
              <a:rPr lang="en-US" altLang="zh-CN" sz="2000" dirty="0">
                <a:latin typeface="Arial" panose="020B0604020202020204" pitchFamily="34" charset="0"/>
              </a:rPr>
              <a:t>……</a:t>
            </a:r>
            <a:r>
              <a:rPr lang="en-US" altLang="zh-CN" sz="2000" dirty="0"/>
              <a:t>)</a:t>
            </a:r>
            <a:endParaRPr lang="en-US" altLang="zh-CN" sz="2000" dirty="0"/>
          </a:p>
          <a:p>
            <a:pPr>
              <a:lnSpc>
                <a:spcPct val="90000"/>
              </a:lnSpc>
              <a:buNone/>
            </a:pPr>
            <a:r>
              <a:rPr lang="en-US" altLang="zh-CN" sz="2000" dirty="0"/>
              <a:t>   2) between oligopoly and the previously mentioned markets</a:t>
            </a:r>
            <a:r>
              <a:rPr lang="zh-CN" altLang="en-US" sz="2000" dirty="0"/>
              <a:t>作后置定语修饰</a:t>
            </a:r>
            <a:r>
              <a:rPr lang="en-US" altLang="zh-CN" sz="2000" dirty="0"/>
              <a:t>difference </a:t>
            </a:r>
            <a:r>
              <a:rPr lang="zh-CN" altLang="en-US" sz="2000" dirty="0"/>
              <a:t>意为“但寡头卖主垄断与前面所提到的市场的主要区别在于。 ”</a:t>
            </a:r>
            <a:endParaRPr lang="zh-CN" altLang="en-US" sz="2000" dirty="0"/>
          </a:p>
          <a:p>
            <a:pPr>
              <a:lnSpc>
                <a:spcPct val="90000"/>
              </a:lnSpc>
              <a:buNone/>
            </a:pPr>
            <a:r>
              <a:rPr lang="zh-CN" altLang="en-US" sz="2000" dirty="0"/>
              <a:t>   </a:t>
            </a:r>
            <a:r>
              <a:rPr lang="en-US" altLang="zh-CN" sz="2000" dirty="0"/>
              <a:t>3) that </a:t>
            </a:r>
            <a:r>
              <a:rPr lang="zh-CN" altLang="en-US" sz="2000" dirty="0"/>
              <a:t>引导的表语从句， </a:t>
            </a:r>
            <a:r>
              <a:rPr lang="en-US" altLang="zh-CN" sz="2000" dirty="0"/>
              <a:t>the limited number of sellers gives the oligopolist substantial control over the product’s price.</a:t>
            </a:r>
            <a:r>
              <a:rPr lang="zh-CN" altLang="en-US" sz="2000" dirty="0"/>
              <a:t>有限数量的卖主给了寡头垄断对产品价格相当大的支配权。</a:t>
            </a:r>
            <a:endParaRPr lang="zh-CN" altLang="en-US" sz="2000" dirty="0"/>
          </a:p>
          <a:p>
            <a:pPr>
              <a:lnSpc>
                <a:spcPct val="90000"/>
              </a:lnSpc>
              <a:buNone/>
            </a:pPr>
            <a:endParaRPr lang="zh-CN" alt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占位符 11265"/>
          <p:cNvSpPr>
            <a:spLocks noGrp="1"/>
          </p:cNvSpPr>
          <p:nvPr>
            <p:ph type="body" idx="4294967295"/>
          </p:nvPr>
        </p:nvSpPr>
        <p:spPr>
          <a:xfrm>
            <a:off x="395537" y="1341755"/>
            <a:ext cx="8132514" cy="4525645"/>
          </a:xfrm>
        </p:spPr>
        <p:txBody>
          <a:bodyPr/>
          <a:lstStyle/>
          <a:p>
            <a:pPr marL="0" indent="0" algn="just">
              <a:lnSpc>
                <a:spcPct val="80000"/>
              </a:lnSpc>
              <a:buNone/>
            </a:pPr>
            <a:r>
              <a:rPr lang="en-US" altLang="zh-CN" sz="2400" dirty="0"/>
              <a:t>    4. Since the Sherman and Clayton acts prohibit attempts to monopolize markets, nearly all the monopolies in existence are regulated monopolies, such as the public utilities. Firms selling electricity, natural gas, and telephone service are usually regulated by agencies of the state government. </a:t>
            </a:r>
            <a:endParaRPr lang="en-US" altLang="zh-CN" sz="2400" dirty="0"/>
          </a:p>
          <a:p>
            <a:pPr marL="0" indent="0">
              <a:lnSpc>
                <a:spcPct val="80000"/>
              </a:lnSpc>
              <a:buNone/>
            </a:pPr>
            <a:r>
              <a:rPr lang="en-US" altLang="zh-CN" sz="1800" dirty="0"/>
              <a:t>     </a:t>
            </a:r>
            <a:r>
              <a:rPr lang="zh-CN" altLang="en-US" sz="1800" dirty="0"/>
              <a:t>由于谢尔曼和克莱顿法案禁止垄断市场的做法，因此几乎所有现有的垄断企业都是受统制的垄断企业，例如公用事业公司。销售电力，天然气和电话服务的企业通常由州政府的机构统制。 </a:t>
            </a:r>
            <a:endParaRPr lang="zh-CN" altLang="en-US" sz="1800" dirty="0"/>
          </a:p>
          <a:p>
            <a:pPr marL="0" indent="0">
              <a:lnSpc>
                <a:spcPct val="80000"/>
              </a:lnSpc>
              <a:buNone/>
            </a:pPr>
            <a:endParaRPr lang="zh-CN" altLang="en-US" sz="1800" dirty="0"/>
          </a:p>
          <a:p>
            <a:pPr marL="0" indent="0">
              <a:lnSpc>
                <a:spcPct val="80000"/>
              </a:lnSpc>
              <a:buNone/>
            </a:pPr>
            <a:r>
              <a:rPr lang="en-US" altLang="zh-CN" sz="2000" dirty="0"/>
              <a:t>    1) since </a:t>
            </a:r>
            <a:r>
              <a:rPr lang="zh-CN" altLang="en-US" sz="2000" dirty="0"/>
              <a:t>引导的是原因状语从句，其主语</a:t>
            </a:r>
            <a:r>
              <a:rPr lang="en-US" altLang="zh-CN" sz="2000" dirty="0"/>
              <a:t>Sherman Clayton Acts(</a:t>
            </a:r>
            <a:r>
              <a:rPr lang="zh-CN" altLang="en-US" sz="2000" dirty="0"/>
              <a:t>谢尔曼和克莱顿法案</a:t>
            </a:r>
            <a:r>
              <a:rPr lang="en-US" altLang="zh-CN" sz="2000" dirty="0"/>
              <a:t>),</a:t>
            </a:r>
            <a:r>
              <a:rPr lang="zh-CN" altLang="en-US" sz="2000" dirty="0"/>
              <a:t>谓语</a:t>
            </a:r>
            <a:r>
              <a:rPr lang="en-US" altLang="zh-CN" sz="2000" dirty="0"/>
              <a:t>prohibit</a:t>
            </a:r>
            <a:r>
              <a:rPr lang="zh-CN" altLang="en-US" sz="2000" dirty="0"/>
              <a:t>（禁止，阻挡），宾语</a:t>
            </a:r>
            <a:r>
              <a:rPr lang="en-US" altLang="zh-CN" sz="2000" dirty="0"/>
              <a:t>attempts to monopolize (</a:t>
            </a:r>
            <a:r>
              <a:rPr lang="zh-CN" altLang="en-US" sz="2000" dirty="0"/>
              <a:t>垄断市场的企图</a:t>
            </a:r>
            <a:r>
              <a:rPr lang="en-US" altLang="zh-CN" sz="2000" dirty="0"/>
              <a:t>)</a:t>
            </a:r>
            <a:endParaRPr lang="en-US" altLang="zh-CN" sz="2000" dirty="0"/>
          </a:p>
          <a:p>
            <a:pPr marL="0" indent="0">
              <a:lnSpc>
                <a:spcPct val="80000"/>
              </a:lnSpc>
              <a:buNone/>
            </a:pPr>
            <a:r>
              <a:rPr lang="en-US" altLang="zh-CN" sz="2000" dirty="0"/>
              <a:t>    2) </a:t>
            </a:r>
            <a:r>
              <a:rPr lang="zh-CN" altLang="en-US" sz="2000" dirty="0"/>
              <a:t>主句的主语</a:t>
            </a:r>
            <a:r>
              <a:rPr lang="en-US" altLang="zh-CN" sz="2000" dirty="0"/>
              <a:t>nearly all the monopolies(</a:t>
            </a:r>
            <a:r>
              <a:rPr lang="zh-CN" altLang="en-US" sz="2000" dirty="0"/>
              <a:t>几乎所有的垄断企业</a:t>
            </a:r>
            <a:r>
              <a:rPr lang="en-US" altLang="zh-CN" sz="2000" dirty="0"/>
              <a:t>)</a:t>
            </a:r>
            <a:r>
              <a:rPr lang="zh-CN" altLang="en-US" sz="2000" dirty="0"/>
              <a:t>，谓语</a:t>
            </a:r>
            <a:r>
              <a:rPr lang="en-US" altLang="zh-CN" sz="2000" dirty="0"/>
              <a:t>are regulated monopolies(</a:t>
            </a:r>
            <a:r>
              <a:rPr lang="zh-CN" altLang="en-US" sz="2000" dirty="0"/>
              <a:t>是受统制的垄断企业</a:t>
            </a:r>
            <a:r>
              <a:rPr lang="en-US" altLang="zh-CN" sz="2000" dirty="0"/>
              <a:t>) </a:t>
            </a:r>
            <a:endParaRPr lang="en-US" altLang="zh-CN" sz="2000" dirty="0"/>
          </a:p>
          <a:p>
            <a:pPr>
              <a:lnSpc>
                <a:spcPct val="80000"/>
              </a:lnSpc>
            </a:pPr>
            <a:endParaRPr lang="en-US" altLang="zh-CN"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p:txBody>
          <a:bodyPr anchor="ctr" anchorCtr="0"/>
          <a:lstStyle/>
          <a:p>
            <a:r>
              <a:rPr lang="en-US" altLang="zh-CN" sz="2500" b="1"/>
              <a:t>Ⅲ. Keys to Test Yourself (</a:t>
            </a:r>
            <a:r>
              <a:rPr lang="zh-CN" altLang="en-US" sz="2500" b="1"/>
              <a:t>练习答案</a:t>
            </a:r>
            <a:r>
              <a:rPr lang="en-US" altLang="zh-CN" sz="2500" b="1"/>
              <a:t>)</a:t>
            </a:r>
            <a:endParaRPr lang="en-US" altLang="zh-CN" sz="2500" b="1"/>
          </a:p>
        </p:txBody>
      </p:sp>
      <p:sp>
        <p:nvSpPr>
          <p:cNvPr id="12291" name="文本占位符 12290"/>
          <p:cNvSpPr>
            <a:spLocks noGrp="1"/>
          </p:cNvSpPr>
          <p:nvPr>
            <p:ph type="body" idx="1"/>
          </p:nvPr>
        </p:nvSpPr>
        <p:spPr>
          <a:xfrm>
            <a:off x="396875" y="1341755"/>
            <a:ext cx="8216900" cy="4608195"/>
          </a:xfrm>
        </p:spPr>
        <p:txBody>
          <a:bodyPr/>
          <a:lstStyle/>
          <a:p>
            <a:pPr algn="just">
              <a:lnSpc>
                <a:spcPct val="90000"/>
              </a:lnSpc>
              <a:buNone/>
            </a:pPr>
            <a:r>
              <a:rPr lang="en-US" altLang="zh-CN" sz="2400" b="1"/>
              <a:t>1. Comprehension Questions:</a:t>
            </a:r>
            <a:endParaRPr lang="en-US" altLang="zh-CN" sz="2400" b="1"/>
          </a:p>
          <a:p>
            <a:pPr>
              <a:lnSpc>
                <a:spcPct val="90000"/>
              </a:lnSpc>
              <a:buNone/>
            </a:pPr>
            <a:r>
              <a:rPr lang="en-US" altLang="zh-CN" sz="2400"/>
              <a:t>1) What are the four types of competition in a private enterprise system?</a:t>
            </a:r>
            <a:endParaRPr lang="en-US" altLang="zh-CN" sz="2400"/>
          </a:p>
          <a:p>
            <a:pPr algn="just">
              <a:lnSpc>
                <a:spcPct val="90000"/>
              </a:lnSpc>
              <a:buNone/>
            </a:pPr>
            <a:r>
              <a:rPr lang="en-US" altLang="zh-CN" sz="2000"/>
              <a:t>     </a:t>
            </a:r>
            <a:r>
              <a:rPr lang="en-US" altLang="zh-CN" sz="2000" u="sng"/>
              <a:t>Four basic degrees of competition exist in a private enterprise system: pure competition, monopolistic competition, oligopoly, and monopoly.  Firms are classified on the basis of the relative competitiveness of their particular industry.</a:t>
            </a:r>
            <a:endParaRPr lang="en-US" altLang="zh-CN" sz="2000" u="sng"/>
          </a:p>
          <a:p>
            <a:pPr>
              <a:lnSpc>
                <a:spcPct val="90000"/>
              </a:lnSpc>
              <a:buNone/>
            </a:pPr>
            <a:endParaRPr lang="en-US" altLang="zh-CN" sz="2000" u="sng"/>
          </a:p>
          <a:p>
            <a:pPr>
              <a:lnSpc>
                <a:spcPct val="90000"/>
              </a:lnSpc>
              <a:buNone/>
            </a:pPr>
            <a:r>
              <a:rPr lang="en-US" altLang="zh-CN" sz="2400"/>
              <a:t> 2) What is the closest example of pure competition?</a:t>
            </a:r>
            <a:endParaRPr lang="en-US" altLang="zh-CN" sz="2400"/>
          </a:p>
          <a:p>
            <a:pPr algn="just">
              <a:lnSpc>
                <a:spcPct val="90000"/>
              </a:lnSpc>
              <a:buNone/>
            </a:pPr>
            <a:r>
              <a:rPr lang="en-US" altLang="zh-CN" sz="2400"/>
              <a:t> </a:t>
            </a:r>
            <a:r>
              <a:rPr lang="en-US" altLang="zh-CN" sz="2000"/>
              <a:t>   </a:t>
            </a:r>
            <a:r>
              <a:rPr lang="en-US" altLang="zh-CN" sz="2000" u="sng"/>
              <a:t>Agriculture is probably the closest example of pure competition (although government price support programs make it somewhat less competitive) and wheat is an example of a product that is similar from farm to farm.</a:t>
            </a:r>
            <a:endParaRPr lang="en-US" altLang="zh-CN" sz="2400" u="sng"/>
          </a:p>
          <a:p>
            <a:pPr>
              <a:lnSpc>
                <a:spcPct val="90000"/>
              </a:lnSpc>
              <a:buNone/>
            </a:pPr>
            <a:r>
              <a:rPr lang="en-US" altLang="zh-CN" sz="2400"/>
              <a:t>   </a:t>
            </a:r>
            <a:endParaRPr lang="en-US" altLang="zh-CN" sz="2400" u="sng"/>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animEffect transition="in" filter="diamond(in)">
                                      <p:cBhvr>
                                        <p:cTn id="7" dur="2000"/>
                                        <p:tgtEl>
                                          <p:spTgt spid="122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291">
                                            <p:txEl>
                                              <p:charRg st="398" end="617"/>
                                            </p:txEl>
                                          </p:spTgt>
                                        </p:tgtEl>
                                        <p:attrNameLst>
                                          <p:attrName>style.visibility</p:attrName>
                                        </p:attrNameLst>
                                      </p:cBhvr>
                                      <p:to>
                                        <p:strVal val="visible"/>
                                      </p:to>
                                    </p:set>
                                    <p:animEffect transition="in" filter="diamond(in)">
                                      <p:cBhvr>
                                        <p:cTn id="12" dur="2000"/>
                                        <p:tgtEl>
                                          <p:spTgt spid="12291">
                                            <p:txEl>
                                              <p:charRg st="398" end="6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6467</Words>
  <Application>WPS 演示</Application>
  <PresentationFormat>全屏显示(4:3)</PresentationFormat>
  <Paragraphs>150</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Times New Roman</vt:lpstr>
      <vt:lpstr>Arial Black</vt:lpstr>
      <vt:lpstr>汉仪中黑 简</vt:lpstr>
      <vt:lpstr>黑体</vt:lpstr>
      <vt:lpstr>微软雅黑</vt:lpstr>
      <vt:lpstr>Arial Unicode MS</vt:lpstr>
      <vt:lpstr>Calibri</vt:lpstr>
      <vt:lpstr>Radial</vt:lpstr>
      <vt:lpstr>Chapter 5           Types of Competition</vt:lpstr>
      <vt:lpstr>Ⅰ. Explanatory Notes on Technical Terms (专业术语)</vt:lpstr>
      <vt:lpstr>PowerPoint 演示文稿</vt:lpstr>
      <vt:lpstr>PowerPoint 演示文稿</vt:lpstr>
      <vt:lpstr>Ⅱ.Language Points (语言要点) 　 (Teachers should note that here we only give you some of the language points, you may add some by yourself.)</vt:lpstr>
      <vt:lpstr>PowerPoint 演示文稿</vt:lpstr>
      <vt:lpstr>PowerPoint 演示文稿</vt:lpstr>
      <vt:lpstr>PowerPoint 演示文稿</vt:lpstr>
      <vt:lpstr>Ⅲ. Keys to Test Yourself (练习答案)</vt:lpstr>
      <vt:lpstr>PowerPoint 演示文稿</vt:lpstr>
      <vt:lpstr>2. Translate the following into English:</vt:lpstr>
      <vt:lpstr>3. Point Out Whether the Following Statements Are True Or False According to the Text：</vt:lpstr>
      <vt:lpstr>PowerPoint 演示文稿</vt:lpstr>
      <vt:lpstr>PowerPoint 演示文稿</vt:lpstr>
      <vt:lpstr>4. Translate the Following into Chinese:</vt:lpstr>
      <vt:lpstr>PowerPoint 演示文稿</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Types of Competition</dc:title>
  <dc:creator>微软用户</dc:creator>
  <cp:lastModifiedBy>阿廖</cp:lastModifiedBy>
  <cp:revision>37</cp:revision>
  <dcterms:created xsi:type="dcterms:W3CDTF">2010-11-01T07:38:00Z</dcterms:created>
  <dcterms:modified xsi:type="dcterms:W3CDTF">2025-03-12T08:33:36Z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968CE3DEC1EA4A52BFA18DB0DA0F2674_12</vt:lpwstr>
  </property>
</Properties>
</file>